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4"/>
  </p:notesMasterIdLst>
  <p:sldIdLst>
    <p:sldId id="403" r:id="rId2"/>
    <p:sldId id="566" r:id="rId3"/>
    <p:sldId id="620" r:id="rId4"/>
    <p:sldId id="649" r:id="rId5"/>
    <p:sldId id="686" r:id="rId6"/>
    <p:sldId id="568" r:id="rId7"/>
    <p:sldId id="569" r:id="rId8"/>
    <p:sldId id="651" r:id="rId9"/>
    <p:sldId id="653" r:id="rId10"/>
    <p:sldId id="696" r:id="rId11"/>
    <p:sldId id="671" r:id="rId12"/>
    <p:sldId id="654" r:id="rId13"/>
    <p:sldId id="655" r:id="rId14"/>
    <p:sldId id="694" r:id="rId15"/>
    <p:sldId id="661" r:id="rId16"/>
    <p:sldId id="693" r:id="rId17"/>
    <p:sldId id="667" r:id="rId18"/>
    <p:sldId id="663" r:id="rId19"/>
    <p:sldId id="575" r:id="rId20"/>
    <p:sldId id="611" r:id="rId21"/>
    <p:sldId id="577" r:id="rId22"/>
    <p:sldId id="610" r:id="rId23"/>
    <p:sldId id="570" r:id="rId24"/>
    <p:sldId id="607" r:id="rId25"/>
    <p:sldId id="689" r:id="rId26"/>
    <p:sldId id="612" r:id="rId27"/>
    <p:sldId id="619" r:id="rId28"/>
    <p:sldId id="691" r:id="rId29"/>
    <p:sldId id="677" r:id="rId30"/>
    <p:sldId id="678" r:id="rId31"/>
    <p:sldId id="679" r:id="rId32"/>
    <p:sldId id="571" r:id="rId33"/>
    <p:sldId id="692" r:id="rId34"/>
    <p:sldId id="665" r:id="rId35"/>
    <p:sldId id="672" r:id="rId36"/>
    <p:sldId id="673" r:id="rId37"/>
    <p:sldId id="697" r:id="rId38"/>
    <p:sldId id="674" r:id="rId39"/>
    <p:sldId id="684" r:id="rId40"/>
    <p:sldId id="685" r:id="rId41"/>
    <p:sldId id="602" r:id="rId42"/>
    <p:sldId id="603" r:id="rId43"/>
  </p:sldIdLst>
  <p:sldSz cx="12192000" cy="6858000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D6D"/>
    <a:srgbClr val="E1ADF9"/>
    <a:srgbClr val="FF0000"/>
    <a:srgbClr val="13B1F1"/>
    <a:srgbClr val="699CFC"/>
    <a:srgbClr val="F256E5"/>
    <a:srgbClr val="9DC3E6"/>
    <a:srgbClr val="9FBEF8"/>
    <a:srgbClr val="E87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 autoAdjust="0"/>
    <p:restoredTop sz="86531" autoAdjust="0"/>
  </p:normalViewPr>
  <p:slideViewPr>
    <p:cSldViewPr snapToGrid="0">
      <p:cViewPr varScale="1">
        <p:scale>
          <a:sx n="110" d="100"/>
          <a:sy n="110" d="100"/>
        </p:scale>
        <p:origin x="80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8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38B10ED5-9D16-45F7-9D93-C3D58AE2166A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1"/>
            <a:ext cx="5608320" cy="363670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C7B5018-B717-49A8-9433-11FCC0F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3425" y="115411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67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Deep Learning Boost (VNNI) provides significant, more efficient deep learning inference acceleration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Combines three AVX-512 instructions (VPMADDUBSW, VPMADDWD, VPADDD) into a single VPDPBUSD operation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17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3425" y="115411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DDR4 –</a:t>
            </a:r>
            <a:r>
              <a:rPr lang="en-US" baseline="0" dirty="0"/>
              <a:t> Double data rate 4</a:t>
            </a:r>
            <a:r>
              <a:rPr lang="en-US" baseline="30000" dirty="0"/>
              <a:t>th</a:t>
            </a:r>
            <a:r>
              <a:rPr lang="en-US" baseline="0" dirty="0"/>
              <a:t> generation (Synchronous dynamic RAM)</a:t>
            </a:r>
          </a:p>
          <a:p>
            <a:r>
              <a:rPr lang="en-US" baseline="0" dirty="0"/>
              <a:t>UPI – </a:t>
            </a:r>
            <a:r>
              <a:rPr lang="en-US" baseline="0" dirty="0" err="1"/>
              <a:t>UltraPath</a:t>
            </a:r>
            <a:r>
              <a:rPr lang="en-US" baseline="0" dirty="0"/>
              <a:t> Interconnect (Intel)</a:t>
            </a:r>
            <a:br>
              <a:rPr lang="en-US" baseline="0" dirty="0"/>
            </a:br>
            <a:r>
              <a:rPr lang="en-US" baseline="0" dirty="0" err="1"/>
              <a:t>Skylake</a:t>
            </a:r>
            <a:r>
              <a:rPr lang="en-US" baseline="0" dirty="0"/>
              <a:t> shifted more L2 cache from shared L3 cache (L2 ~1MB)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94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gap increases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What do you think</a:t>
            </a:r>
            <a:r>
              <a:rPr lang="en-US" baseline="0" dirty="0"/>
              <a:t> should require more attention?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010064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 P100, Intel Xeon Phi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38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52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07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LD/ST units</a:t>
            </a:r>
          </a:p>
          <a:p>
            <a:r>
              <a:rPr lang="en-US" dirty="0"/>
              <a:t>FP16 @ 2x SP rate</a:t>
            </a:r>
          </a:p>
          <a:p>
            <a:r>
              <a:rPr lang="en-US" dirty="0"/>
              <a:t>cc7.0:</a:t>
            </a:r>
          </a:p>
          <a:p>
            <a:r>
              <a:rPr lang="en-US" dirty="0" err="1"/>
              <a:t>TensorCore</a:t>
            </a:r>
            <a:endParaRPr lang="en-US" dirty="0"/>
          </a:p>
          <a:p>
            <a:r>
              <a:rPr lang="en-US" dirty="0"/>
              <a:t>4 warp schedulers</a:t>
            </a:r>
          </a:p>
          <a:p>
            <a:r>
              <a:rPr lang="en-US" dirty="0"/>
              <a:t>Each warp scheduler is dual issue capable</a:t>
            </a:r>
          </a:p>
          <a:p>
            <a:r>
              <a:rPr lang="en-US" dirty="0"/>
              <a:t>P100: 50 SM’s, 16GB</a:t>
            </a:r>
          </a:p>
          <a:p>
            <a:r>
              <a:rPr lang="en-US" dirty="0"/>
              <a:t>V100: 80 SM’s, 16/32GB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15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www.v-t.co.jp</a:t>
            </a:r>
            <a:r>
              <a:rPr lang="en-US" dirty="0"/>
              <a:t>/product/</a:t>
            </a:r>
            <a:r>
              <a:rPr lang="en-US" dirty="0" err="1"/>
              <a:t>wp</a:t>
            </a:r>
            <a:r>
              <a:rPr lang="en-US" dirty="0"/>
              <a:t>-content/uploads/sites/2/2017/09/Skylake-SP_Feature_092017.pdf</a:t>
            </a:r>
          </a:p>
          <a:p>
            <a:endParaRPr lang="en-US" dirty="0"/>
          </a:p>
          <a:p>
            <a:r>
              <a:rPr lang="en-US" dirty="0"/>
              <a:t>Choice of </a:t>
            </a:r>
            <a:r>
              <a:rPr lang="en-US" dirty="0" err="1"/>
              <a:t>xeon</a:t>
            </a:r>
            <a:r>
              <a:rPr lang="en-US" dirty="0"/>
              <a:t> is arbitrary (actually depends on the data I could find)</a:t>
            </a:r>
          </a:p>
        </p:txBody>
      </p:sp>
    </p:spTree>
    <p:extLst>
      <p:ext uri="{BB962C8B-B14F-4D97-AF65-F5344CB8AC3E}">
        <p14:creationId xmlns:p14="http://schemas.microsoft.com/office/powerpoint/2010/main" val="1602548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Notice the “</a:t>
            </a:r>
            <a:r>
              <a:rPr lang="en-US" dirty="0" err="1"/>
              <a:t>potentially”s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10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0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37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Bit.ly/2019-comp-arch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62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4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40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8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2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48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90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1999 Film</a:t>
            </a:r>
          </a:p>
          <a:p>
            <a:r>
              <a:rPr lang="en-US" dirty="0"/>
              <a:t>Lost ~100 million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6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498C72C2-F1AE-471A-B527-0E10B9F52940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498C72C2-F1AE-471A-B527-0E10B9F52940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3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498C72C2-F1AE-471A-B527-0E10B9F52940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2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567FCF-F3CD-4076-8A5B-B0D5DC5816D7}"/>
              </a:ext>
            </a:extLst>
          </p:cNvPr>
          <p:cNvSpPr txBox="1">
            <a:spLocks/>
          </p:cNvSpPr>
          <p:nvPr userDrawn="1"/>
        </p:nvSpPr>
        <p:spPr>
          <a:xfrm>
            <a:off x="0" y="332"/>
            <a:ext cx="12192001" cy="839785"/>
          </a:xfrm>
          <a:prstGeom prst="rect">
            <a:avLst/>
          </a:prstGeom>
          <a:gradFill>
            <a:gsLst>
              <a:gs pos="13000">
                <a:srgbClr val="E87511">
                  <a:lumMod val="88000"/>
                  <a:lumOff val="12000"/>
                </a:srgbClr>
              </a:gs>
              <a:gs pos="0">
                <a:schemeClr val="tx1"/>
              </a:gs>
            </a:gsLst>
            <a:lin ang="16200000" scaled="1"/>
          </a:gradFill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2"/>
            <a:ext cx="12191999" cy="839785"/>
          </a:xfrm>
        </p:spPr>
        <p:txBody>
          <a:bodyPr/>
          <a:lstStyle>
            <a:lvl1pPr algn="ctr">
              <a:defRPr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1545"/>
            <a:ext cx="10515600" cy="5115418"/>
          </a:xfrm>
        </p:spPr>
        <p:txBody>
          <a:bodyPr/>
          <a:lstStyle>
            <a:lvl1pPr>
              <a:defRPr sz="2400"/>
            </a:lvl1pPr>
            <a:lvl2pPr>
              <a:spcBef>
                <a:spcPts val="800"/>
              </a:spcBef>
              <a:defRPr sz="2000"/>
            </a:lvl2pPr>
            <a:lvl3pPr>
              <a:spcBef>
                <a:spcPts val="800"/>
              </a:spcBef>
              <a:defRPr sz="1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09615E8-6763-408D-A318-86B00017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299" y="6362083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tabLst>
                <a:tab pos="67866" algn="l"/>
              </a:tabLst>
            </a:pPr>
            <a:fld id="{5277AC50-18C5-4958-91EA-43520E7D1753}" type="slidenum">
              <a:rPr lang="en-US" smtClean="0"/>
              <a:pPr>
                <a:tabLst>
                  <a:tab pos="67866" algn="l"/>
                </a:tabLs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4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498C72C2-F1AE-471A-B527-0E10B9F52940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9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E6280F5-04B9-4E36-B0FD-24AD25B70D23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838132"/>
          </a:xfrm>
          <a:prstGeom prst="rect">
            <a:avLst/>
          </a:prstGeom>
          <a:gradFill>
            <a:gsLst>
              <a:gs pos="13000">
                <a:srgbClr val="E87511">
                  <a:lumMod val="88000"/>
                  <a:lumOff val="12000"/>
                </a:srgbClr>
              </a:gs>
              <a:gs pos="0">
                <a:schemeClr val="tx1"/>
              </a:gs>
            </a:gsLst>
            <a:lin ang="16200000" scaled="1"/>
          </a:gradFill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64"/>
            <a:ext cx="10447283" cy="838132"/>
          </a:xfrm>
        </p:spPr>
        <p:txBody>
          <a:bodyPr/>
          <a:lstStyle>
            <a:lvl1pPr algn="ctr">
              <a:defRPr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14097"/>
            <a:ext cx="5181600" cy="5062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14097"/>
            <a:ext cx="5181600" cy="50628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E33E47-7E18-4590-825A-49F1BFB4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60892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tabLst>
                <a:tab pos="67866" algn="l"/>
              </a:tabLst>
            </a:pPr>
            <a:fld id="{5277AC50-18C5-4958-91EA-43520E7D1753}" type="slidenum">
              <a:rPr lang="en-US" smtClean="0"/>
              <a:pPr>
                <a:tabLst>
                  <a:tab pos="67866" algn="l"/>
                </a:tabLst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8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B1DA7AC-8565-4519-975D-C97923598B16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841248"/>
          </a:xfrm>
          <a:prstGeom prst="rect">
            <a:avLst/>
          </a:prstGeom>
          <a:gradFill>
            <a:gsLst>
              <a:gs pos="13000">
                <a:srgbClr val="E87511">
                  <a:lumMod val="88000"/>
                  <a:lumOff val="12000"/>
                </a:srgbClr>
              </a:gs>
              <a:gs pos="0">
                <a:schemeClr val="tx1"/>
              </a:gs>
            </a:gsLst>
            <a:lin ang="16200000" scaled="1"/>
          </a:gradFill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557"/>
            <a:ext cx="10515600" cy="823912"/>
          </a:xfrm>
        </p:spPr>
        <p:txBody>
          <a:bodyPr/>
          <a:lstStyle>
            <a:lvl1pPr algn="ctr">
              <a:defRPr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8313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655218"/>
            <a:ext cx="5157787" cy="41969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313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55217"/>
            <a:ext cx="5183188" cy="41969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498C72C2-F1AE-471A-B527-0E10B9F52940}" type="datetimeFigureOut">
              <a:rPr lang="en-US" smtClean="0"/>
              <a:t>7/13/21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498C72C2-F1AE-471A-B527-0E10B9F52940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498C72C2-F1AE-471A-B527-0E10B9F52940}" type="datetimeFigureOut">
              <a:rPr lang="en-US" smtClean="0"/>
              <a:t>7/13/21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498C72C2-F1AE-471A-B527-0E10B9F52940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3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498C72C2-F1AE-471A-B527-0E10B9F52940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3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82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cosden@Princeto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vw.cac.cornell.edu/main/glossar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es.nvidia.com/content/volta-architecture/pdf/volta-architecture-whitepaper.pdf" TargetMode="External"/><Relationship Id="rId4" Type="http://schemas.openxmlformats.org/officeDocument/2006/relationships/hyperlink" Target="http://people.redhat.com/drepper/cpumemory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0" y="377773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cs typeface="Times New Roman" panose="02020603050405020304" pitchFamily="18" charset="0"/>
              </a:rPr>
              <a:t>What Every Computational Physicist Should Know About Computer Architecture*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31066" y="4681766"/>
            <a:ext cx="61298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Times New Roman" panose="02020603050405020304" pitchFamily="18" charset="0"/>
              </a:rPr>
              <a:t>Ian A. Cosden, Ph.D.</a:t>
            </a:r>
          </a:p>
          <a:p>
            <a:pPr algn="ctr"/>
            <a:r>
              <a:rPr lang="en-US" sz="2400" dirty="0">
                <a:cs typeface="Times New Roman" panose="02020603050405020304" pitchFamily="18" charset="0"/>
                <a:hlinkClick r:id="rId3"/>
              </a:rPr>
              <a:t>icosden@princeton.edu</a:t>
            </a:r>
            <a:br>
              <a:rPr lang="en-US" dirty="0">
                <a:cs typeface="Times New Roman" panose="02020603050405020304" pitchFamily="18" charset="0"/>
              </a:rPr>
            </a:br>
            <a:r>
              <a:rPr lang="en-US" dirty="0">
                <a:cs typeface="Times New Roman" panose="02020603050405020304" pitchFamily="18" charset="0"/>
              </a:rPr>
              <a:t>Manager, HPC Software Engineering and Performance Tuning</a:t>
            </a:r>
          </a:p>
          <a:p>
            <a:pPr algn="ctr"/>
            <a:r>
              <a:rPr lang="en-US" dirty="0">
                <a:cs typeface="Times New Roman" panose="02020603050405020304" pitchFamily="18" charset="0"/>
              </a:rPr>
              <a:t>Research Computing, Princeton University</a:t>
            </a:r>
          </a:p>
          <a:p>
            <a:pPr algn="ctr"/>
            <a:endParaRPr lang="en-US" dirty="0"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cs typeface="Times New Roman" panose="02020603050405020304" pitchFamily="18" charset="0"/>
              </a:rPr>
              <a:t>CoDaS</a:t>
            </a:r>
            <a:r>
              <a:rPr lang="en-US" dirty="0">
                <a:cs typeface="Times New Roman" panose="02020603050405020304" pitchFamily="18" charset="0"/>
              </a:rPr>
              <a:t>-HEP Summer School</a:t>
            </a:r>
          </a:p>
          <a:p>
            <a:pPr algn="ctr"/>
            <a:r>
              <a:rPr lang="en-US" dirty="0">
                <a:cs typeface="Times New Roman" panose="02020603050405020304" pitchFamily="18" charset="0"/>
              </a:rPr>
              <a:t>July 22, 2019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170098" y="2098625"/>
            <a:ext cx="3851804" cy="1606953"/>
            <a:chOff x="4228680" y="2521312"/>
            <a:chExt cx="4227952" cy="2461030"/>
          </a:xfrm>
        </p:grpSpPr>
        <p:sp>
          <p:nvSpPr>
            <p:cNvPr id="42" name="Cube 41"/>
            <p:cNvSpPr/>
            <p:nvPr/>
          </p:nvSpPr>
          <p:spPr>
            <a:xfrm>
              <a:off x="4228681" y="2522817"/>
              <a:ext cx="1140737" cy="425513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a[</a:t>
              </a:r>
              <a:r>
                <a:rPr lang="en-US" sz="1050" dirty="0" err="1"/>
                <a:t>i</a:t>
              </a:r>
              <a:r>
                <a:rPr lang="en-US" sz="1050" dirty="0"/>
                <a:t>]</a:t>
              </a:r>
            </a:p>
          </p:txBody>
        </p:sp>
        <p:sp>
          <p:nvSpPr>
            <p:cNvPr id="43" name="Cube 42"/>
            <p:cNvSpPr/>
            <p:nvPr/>
          </p:nvSpPr>
          <p:spPr>
            <a:xfrm>
              <a:off x="4228680" y="3518189"/>
              <a:ext cx="1140737" cy="425513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b[</a:t>
              </a:r>
              <a:r>
                <a:rPr lang="en-US" sz="1050" dirty="0" err="1"/>
                <a:t>i</a:t>
              </a:r>
              <a:r>
                <a:rPr lang="en-US" sz="1050" dirty="0"/>
                <a:t>]</a:t>
              </a:r>
            </a:p>
          </p:txBody>
        </p:sp>
        <p:sp>
          <p:nvSpPr>
            <p:cNvPr id="44" name="Cube 43"/>
            <p:cNvSpPr/>
            <p:nvPr/>
          </p:nvSpPr>
          <p:spPr>
            <a:xfrm>
              <a:off x="4228680" y="4556829"/>
              <a:ext cx="1140737" cy="425513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a[</a:t>
              </a:r>
              <a:r>
                <a:rPr lang="en-US" sz="1050" dirty="0" err="1"/>
                <a:t>i</a:t>
              </a:r>
              <a:r>
                <a:rPr lang="en-US" sz="1050" dirty="0"/>
                <a:t>]+b[</a:t>
              </a:r>
              <a:r>
                <a:rPr lang="en-US" sz="1050" dirty="0" err="1"/>
                <a:t>i</a:t>
              </a:r>
              <a:r>
                <a:rPr lang="en-US" sz="1050" dirty="0"/>
                <a:t>]</a:t>
              </a:r>
            </a:p>
          </p:txBody>
        </p:sp>
        <p:sp>
          <p:nvSpPr>
            <p:cNvPr id="45" name="Cube 44"/>
            <p:cNvSpPr/>
            <p:nvPr/>
          </p:nvSpPr>
          <p:spPr>
            <a:xfrm>
              <a:off x="5250214" y="2522817"/>
              <a:ext cx="1140737" cy="425513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a[i+1]</a:t>
              </a:r>
            </a:p>
          </p:txBody>
        </p:sp>
        <p:sp>
          <p:nvSpPr>
            <p:cNvPr id="46" name="Cube 45"/>
            <p:cNvSpPr/>
            <p:nvPr/>
          </p:nvSpPr>
          <p:spPr>
            <a:xfrm>
              <a:off x="5250213" y="3518189"/>
              <a:ext cx="1140737" cy="425513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b[i+1]</a:t>
              </a:r>
            </a:p>
          </p:txBody>
        </p:sp>
        <p:sp>
          <p:nvSpPr>
            <p:cNvPr id="47" name="Cube 46"/>
            <p:cNvSpPr/>
            <p:nvPr/>
          </p:nvSpPr>
          <p:spPr>
            <a:xfrm>
              <a:off x="5250213" y="4556829"/>
              <a:ext cx="1140737" cy="425513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a[i+1]+b[i+1]</a:t>
              </a:r>
            </a:p>
          </p:txBody>
        </p:sp>
        <p:sp>
          <p:nvSpPr>
            <p:cNvPr id="48" name="Cube 47"/>
            <p:cNvSpPr/>
            <p:nvPr/>
          </p:nvSpPr>
          <p:spPr>
            <a:xfrm>
              <a:off x="6289848" y="2521312"/>
              <a:ext cx="1140737" cy="425513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a[i+2]</a:t>
              </a:r>
            </a:p>
          </p:txBody>
        </p:sp>
        <p:sp>
          <p:nvSpPr>
            <p:cNvPr id="49" name="Cube 48"/>
            <p:cNvSpPr/>
            <p:nvPr/>
          </p:nvSpPr>
          <p:spPr>
            <a:xfrm>
              <a:off x="6289847" y="3516684"/>
              <a:ext cx="1140737" cy="425513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b[i+2]</a:t>
              </a:r>
            </a:p>
          </p:txBody>
        </p:sp>
        <p:sp>
          <p:nvSpPr>
            <p:cNvPr id="50" name="Cube 49"/>
            <p:cNvSpPr/>
            <p:nvPr/>
          </p:nvSpPr>
          <p:spPr>
            <a:xfrm>
              <a:off x="6289847" y="4555324"/>
              <a:ext cx="1140737" cy="425513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a[i+2]+b[i+2]</a:t>
              </a:r>
            </a:p>
          </p:txBody>
        </p:sp>
        <p:sp>
          <p:nvSpPr>
            <p:cNvPr id="51" name="Cube 50"/>
            <p:cNvSpPr/>
            <p:nvPr/>
          </p:nvSpPr>
          <p:spPr>
            <a:xfrm>
              <a:off x="7315895" y="2521312"/>
              <a:ext cx="1140737" cy="425513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a[i+3]</a:t>
              </a:r>
            </a:p>
          </p:txBody>
        </p:sp>
        <p:sp>
          <p:nvSpPr>
            <p:cNvPr id="52" name="Cube 51"/>
            <p:cNvSpPr/>
            <p:nvPr/>
          </p:nvSpPr>
          <p:spPr>
            <a:xfrm>
              <a:off x="7315894" y="3516684"/>
              <a:ext cx="1140737" cy="425513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b[i+3]</a:t>
              </a:r>
            </a:p>
          </p:txBody>
        </p:sp>
        <p:sp>
          <p:nvSpPr>
            <p:cNvPr id="53" name="Cube 52"/>
            <p:cNvSpPr/>
            <p:nvPr/>
          </p:nvSpPr>
          <p:spPr>
            <a:xfrm>
              <a:off x="7315894" y="4555324"/>
              <a:ext cx="1140737" cy="425513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a[i+3]+b[i+3]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987312" y="2929104"/>
              <a:ext cx="615635" cy="612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987312" y="3967745"/>
              <a:ext cx="615635" cy="612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98954" y="3786378"/>
            <a:ext cx="612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Times New Roman" panose="02020603050405020304" pitchFamily="18" charset="0"/>
              </a:rPr>
              <a:t>*Plus some other useful technology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405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/>
              <a:t>HPC Cluster</a:t>
            </a:r>
          </a:p>
          <a:p>
            <a:r>
              <a:rPr lang="en-US" dirty="0"/>
              <a:t>Compute </a:t>
            </a:r>
          </a:p>
          <a:p>
            <a:r>
              <a:rPr lang="en-US" dirty="0"/>
              <a:t>Memory</a:t>
            </a:r>
          </a:p>
          <a:p>
            <a:r>
              <a:rPr lang="en-US" dirty="0"/>
              <a:t>Disk </a:t>
            </a:r>
          </a:p>
          <a:p>
            <a:r>
              <a:rPr lang="en-US" dirty="0"/>
              <a:t>Emerging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752452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3280-E09A-4C9B-9E63-E9A58AA6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 On A Cluster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A878B-765E-4687-9E4D-596FD846A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u="sng" dirty="0"/>
              <a:t>cluster</a:t>
            </a:r>
            <a:r>
              <a:rPr lang="en-US" dirty="0"/>
              <a:t> is just </a:t>
            </a:r>
            <a:r>
              <a:rPr lang="en-US" i="1" dirty="0"/>
              <a:t>connected</a:t>
            </a:r>
            <a:r>
              <a:rPr lang="en-US" dirty="0"/>
              <a:t> collection of computers called </a:t>
            </a:r>
            <a:r>
              <a:rPr lang="en-US" u="sng" dirty="0"/>
              <a:t>nodes</a:t>
            </a:r>
          </a:p>
          <a:p>
            <a:r>
              <a:rPr lang="en-US" dirty="0"/>
              <a:t>A single-unconnected node is usually called a </a:t>
            </a:r>
            <a:r>
              <a:rPr lang="en-US" u="sng" dirty="0"/>
              <a:t>server</a:t>
            </a:r>
            <a:endParaRPr lang="en-US" dirty="0"/>
          </a:p>
          <a:p>
            <a:r>
              <a:rPr lang="en-US" dirty="0"/>
              <a:t>Entire clusters and stand-alone servers are sometimes referred to as </a:t>
            </a:r>
            <a:r>
              <a:rPr lang="en-US" u="sng" dirty="0"/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87843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42"/>
            <a:ext cx="12191999" cy="839785"/>
          </a:xfrm>
        </p:spPr>
        <p:txBody>
          <a:bodyPr/>
          <a:lstStyle/>
          <a:p>
            <a:r>
              <a:rPr lang="en-US" dirty="0"/>
              <a:t>Parallel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04302"/>
            <a:ext cx="10515600" cy="5287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HPC Cluster </a:t>
            </a:r>
          </a:p>
          <a:p>
            <a:pPr lvl="1"/>
            <a:r>
              <a:rPr lang="en-US" dirty="0"/>
              <a:t>A collection of servers connected to form a single entity</a:t>
            </a:r>
          </a:p>
          <a:p>
            <a:pPr lvl="3"/>
            <a:r>
              <a:rPr lang="en-US" dirty="0"/>
              <a:t>Each is essentially a self-contained computer</a:t>
            </a:r>
          </a:p>
          <a:p>
            <a:pPr lvl="3"/>
            <a:r>
              <a:rPr lang="en-US" dirty="0"/>
              <a:t>OS with CPU, RAM, hard drive, etc. </a:t>
            </a:r>
          </a:p>
          <a:p>
            <a:pPr lvl="1"/>
            <a:r>
              <a:rPr lang="en-US" dirty="0"/>
              <a:t>Stored in racks in dedicated machine rooms</a:t>
            </a:r>
          </a:p>
          <a:p>
            <a:pPr lvl="1"/>
            <a:r>
              <a:rPr lang="en-US" dirty="0"/>
              <a:t>Connected together via (low latency) interconnects</a:t>
            </a:r>
          </a:p>
          <a:p>
            <a:pPr lvl="2"/>
            <a:r>
              <a:rPr lang="en-US" dirty="0"/>
              <a:t>Ethernet &lt; </a:t>
            </a:r>
            <a:r>
              <a:rPr lang="en-US" dirty="0" err="1"/>
              <a:t>Infiniband</a:t>
            </a:r>
            <a:r>
              <a:rPr lang="en-US" dirty="0"/>
              <a:t>, OPA (Intel’s Omi-Path Architecture)</a:t>
            </a:r>
          </a:p>
          <a:p>
            <a:pPr lvl="1"/>
            <a:r>
              <a:rPr lang="en-US" dirty="0"/>
              <a:t>Connected to storage</a:t>
            </a:r>
          </a:p>
          <a:p>
            <a:pPr lvl="1"/>
            <a:r>
              <a:rPr lang="en-US" dirty="0"/>
              <a:t>Vast majority of HPC systems</a:t>
            </a:r>
          </a:p>
          <a:p>
            <a:pPr marL="0" indent="0">
              <a:buNone/>
            </a:pPr>
            <a:r>
              <a:rPr lang="en-US" dirty="0"/>
              <a:t>SMP System</a:t>
            </a:r>
          </a:p>
          <a:p>
            <a:pPr lvl="1"/>
            <a:r>
              <a:rPr lang="en-US" u="sng" dirty="0"/>
              <a:t>S</a:t>
            </a:r>
            <a:r>
              <a:rPr lang="en-US" dirty="0"/>
              <a:t>ymmetric </a:t>
            </a:r>
            <a:r>
              <a:rPr lang="en-US" u="sng" dirty="0"/>
              <a:t>M</a:t>
            </a:r>
            <a:r>
              <a:rPr lang="en-US" dirty="0"/>
              <a:t>ulti-</a:t>
            </a:r>
            <a:r>
              <a:rPr lang="en-US" u="sng" dirty="0"/>
              <a:t>P</a:t>
            </a:r>
            <a:r>
              <a:rPr lang="en-US" dirty="0"/>
              <a:t>rocessing</a:t>
            </a:r>
          </a:p>
          <a:p>
            <a:pPr lvl="1"/>
            <a:r>
              <a:rPr lang="en-US" dirty="0"/>
              <a:t>CPUs all share memory – essentially one computer</a:t>
            </a:r>
          </a:p>
          <a:p>
            <a:pPr lvl="1"/>
            <a:r>
              <a:rPr lang="en-US" dirty="0"/>
              <a:t>Expensive and serve unique purpose</a:t>
            </a:r>
          </a:p>
          <a:p>
            <a:pPr lvl="2"/>
            <a:r>
              <a:rPr lang="en-US" dirty="0"/>
              <a:t>Huge memory and huge OpenMP jobs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548879" y="2214880"/>
            <a:ext cx="4369099" cy="3804907"/>
            <a:chOff x="7298409" y="2192054"/>
            <a:chExt cx="4619570" cy="38277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8FB197-BA51-49CB-B09E-06342834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3074" y="2192054"/>
              <a:ext cx="4534905" cy="346164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F89021-542B-476E-86FE-E2638B79B5AA}"/>
                </a:ext>
              </a:extLst>
            </p:cNvPr>
            <p:cNvSpPr txBox="1"/>
            <p:nvPr/>
          </p:nvSpPr>
          <p:spPr>
            <a:xfrm>
              <a:off x="7298409" y="5650455"/>
              <a:ext cx="2563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Princeton’s Della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254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 115"/>
          <p:cNvSpPr/>
          <p:nvPr/>
        </p:nvSpPr>
        <p:spPr>
          <a:xfrm rot="5400000">
            <a:off x="3226931" y="4747646"/>
            <a:ext cx="1353527" cy="1692767"/>
          </a:xfrm>
          <a:prstGeom prst="roundRect">
            <a:avLst/>
          </a:prstGeom>
          <a:solidFill>
            <a:srgbClr val="F49090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15" name="Rounded Rectangle 114"/>
          <p:cNvSpPr/>
          <p:nvPr/>
        </p:nvSpPr>
        <p:spPr>
          <a:xfrm rot="5400000">
            <a:off x="3411251" y="3547606"/>
            <a:ext cx="940653" cy="1482588"/>
          </a:xfrm>
          <a:prstGeom prst="roundRect">
            <a:avLst/>
          </a:prstGeom>
          <a:solidFill>
            <a:srgbClr val="F49090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8" name="Rounded Rectangle 17"/>
          <p:cNvSpPr/>
          <p:nvPr/>
        </p:nvSpPr>
        <p:spPr>
          <a:xfrm>
            <a:off x="3519036" y="1304185"/>
            <a:ext cx="742951" cy="11431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08" name="Rounded Rectangle 107"/>
          <p:cNvSpPr/>
          <p:nvPr/>
        </p:nvSpPr>
        <p:spPr>
          <a:xfrm>
            <a:off x="5943828" y="879642"/>
            <a:ext cx="4931228" cy="57558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464" y="8641"/>
            <a:ext cx="10515600" cy="752962"/>
          </a:xfrm>
        </p:spPr>
        <p:txBody>
          <a:bodyPr/>
          <a:lstStyle/>
          <a:p>
            <a:r>
              <a:rPr lang="en-US" dirty="0"/>
              <a:t>Basic Cluster Layout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98650" y="1483800"/>
            <a:ext cx="383723" cy="334737"/>
          </a:xfrm>
          <a:prstGeom prst="rect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/>
        </p:nvSpPr>
        <p:spPr>
          <a:xfrm>
            <a:off x="3698650" y="1954607"/>
            <a:ext cx="383723" cy="334737"/>
          </a:xfrm>
          <a:prstGeom prst="rect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grpSp>
        <p:nvGrpSpPr>
          <p:cNvPr id="107" name="Group 106"/>
          <p:cNvGrpSpPr/>
          <p:nvPr/>
        </p:nvGrpSpPr>
        <p:grpSpPr>
          <a:xfrm>
            <a:off x="6235020" y="1271526"/>
            <a:ext cx="4308027" cy="4999264"/>
            <a:chOff x="4765222" y="1371599"/>
            <a:chExt cx="4308027" cy="499926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" name="Rectangle 18"/>
            <p:cNvSpPr/>
            <p:nvPr/>
          </p:nvSpPr>
          <p:spPr>
            <a:xfrm>
              <a:off x="4765222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65222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65222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65222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765222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65222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65222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65222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65222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65222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65222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25837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25837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25837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25837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25837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25837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325837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25837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25837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25837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325837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86452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886452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886452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86452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886452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886452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886452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86452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886452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886452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886452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47067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447067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47067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47067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47067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447067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47067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447067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47067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447067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47067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007682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007682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007682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07682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07682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07682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007682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007682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007682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07682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007682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68297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568297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568297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68297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68297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568297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568297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568297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568297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568297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568297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128912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128912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128912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128912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128912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8128912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128912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128912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128912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128912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128912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689527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689527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8689527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689527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8689527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689527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689527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689527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689527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689527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89527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6235020" y="898494"/>
            <a:ext cx="4308027" cy="3385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Nodes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14280" y="2436471"/>
            <a:ext cx="1592035" cy="3385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Node(s)</a:t>
            </a:r>
          </a:p>
        </p:txBody>
      </p:sp>
      <p:sp>
        <p:nvSpPr>
          <p:cNvPr id="111" name="Flowchart: Magnetic Disk 110"/>
          <p:cNvSpPr/>
          <p:nvPr/>
        </p:nvSpPr>
        <p:spPr>
          <a:xfrm>
            <a:off x="3390282" y="5172470"/>
            <a:ext cx="1038187" cy="94161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13" name="Flowchart: Magnetic Disk 112"/>
          <p:cNvSpPr/>
          <p:nvPr/>
        </p:nvSpPr>
        <p:spPr>
          <a:xfrm>
            <a:off x="3955165" y="4050971"/>
            <a:ext cx="445283" cy="46642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14" name="Flowchart: Magnetic Disk 113"/>
          <p:cNvSpPr/>
          <p:nvPr/>
        </p:nvSpPr>
        <p:spPr>
          <a:xfrm>
            <a:off x="3399112" y="4050971"/>
            <a:ext cx="445283" cy="46642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21" name="TextBox 120"/>
          <p:cNvSpPr txBox="1"/>
          <p:nvPr/>
        </p:nvSpPr>
        <p:spPr>
          <a:xfrm>
            <a:off x="3073759" y="3415751"/>
            <a:ext cx="1592035" cy="3385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Storage</a:t>
            </a:r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4261987" y="1875013"/>
            <a:ext cx="1796140" cy="773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20" idx="0"/>
          </p:cNvCxnSpPr>
          <p:nvPr/>
        </p:nvCxnSpPr>
        <p:spPr>
          <a:xfrm>
            <a:off x="6426880" y="160626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6987496" y="160626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548110" y="1592398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8108725" y="160626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8654594" y="160626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9229956" y="160626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9790570" y="160166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10351185" y="160166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6054192" y="1666981"/>
            <a:ext cx="3936" cy="4196743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6056315" y="1666151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428692" y="208945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989306" y="208945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549921" y="207558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8110536" y="208945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8656405" y="208945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9231766" y="208945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9792381" y="208485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0352996" y="208485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058127" y="2149341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6439236" y="253302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6999850" y="253302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7560465" y="251916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8121080" y="253302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8666949" y="253302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242310" y="253302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9802925" y="2528428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10363540" y="2528428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068671" y="2592913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6441046" y="301621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7001661" y="301621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7562276" y="300235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8122892" y="301621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8668760" y="301621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9244121" y="301621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9804736" y="301161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0365352" y="301161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6070482" y="3076103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6440277" y="345127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7000892" y="345127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7561508" y="343741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8122122" y="345127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8667992" y="345127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9243352" y="345127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9803968" y="344668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10364582" y="344668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6069712" y="3511165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6442088" y="393446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7002704" y="393446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563318" y="3920602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8123933" y="393446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8669802" y="393446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9245164" y="393446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9805778" y="392986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10366393" y="392986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071523" y="3994355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6452632" y="437804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7013248" y="437804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573862" y="436417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8134477" y="437804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8680346" y="437804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9255708" y="437804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9816322" y="437344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0376937" y="437344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6082067" y="4437927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6454444" y="486122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7015058" y="486122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7575673" y="484736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8136288" y="486122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8682157" y="486122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9257518" y="486122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9818133" y="4856632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10378748" y="4856632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6083879" y="4921117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438730" y="533712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6999345" y="533712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7559960" y="532325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8120576" y="533712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8666444" y="533712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9241805" y="533712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9802420" y="533252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10363036" y="533252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6068166" y="5397009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6440541" y="580383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7001156" y="580383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7561772" y="578997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8122386" y="580383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8668256" y="580383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9243616" y="580383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9804232" y="579923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0364846" y="579923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069976" y="5863723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4620572" y="4283917"/>
            <a:ext cx="1433620" cy="15415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4753388" y="5623072"/>
            <a:ext cx="1300804" cy="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ounded Rectangle 249"/>
          <p:cNvSpPr/>
          <p:nvPr/>
        </p:nvSpPr>
        <p:spPr>
          <a:xfrm>
            <a:off x="4536647" y="1343999"/>
            <a:ext cx="1227567" cy="492457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21917" tIns="60958" rIns="121917" bIns="60958" rtlCol="0" anchor="ctr"/>
          <a:lstStyle/>
          <a:p>
            <a:pPr algn="ctr"/>
            <a:r>
              <a:rPr lang="en-US" sz="1400" dirty="0">
                <a:latin typeface="+mj-lt"/>
              </a:rPr>
              <a:t>Scheduler</a:t>
            </a:r>
          </a:p>
        </p:txBody>
      </p:sp>
      <p:grpSp>
        <p:nvGrpSpPr>
          <p:cNvPr id="627" name="Group 626"/>
          <p:cNvGrpSpPr/>
          <p:nvPr/>
        </p:nvGrpSpPr>
        <p:grpSpPr>
          <a:xfrm>
            <a:off x="6252711" y="1283374"/>
            <a:ext cx="4276575" cy="301303"/>
            <a:chOff x="4048124" y="1171174"/>
            <a:chExt cx="4276575" cy="301303"/>
          </a:xfrm>
        </p:grpSpPr>
        <p:grpSp>
          <p:nvGrpSpPr>
            <p:cNvPr id="276" name="Group 275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251" name="Flowchart: Magnetic Disk 25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264" name="Group 26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253" name="Rectangle 25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05" name="Group 304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306" name="Flowchart: Magnetic Disk 30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08" name="Group 30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19" name="Group 318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320" name="Flowchart: Magnetic Disk 31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33" name="Group 332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334" name="Flowchart: Magnetic Disk 33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36" name="Group 33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37" name="Rectangle 33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47" name="Group 346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348" name="Flowchart: Magnetic Disk 34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0" name="Rectangle 35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61" name="Group 360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362" name="Flowchart: Magnetic Disk 36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64" name="Group 36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65" name="Rectangle 36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75" name="Group 374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376" name="Flowchart: Magnetic Disk 37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79" name="Rectangle 37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390" name="Flowchart: Magnetic Disk 38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92" name="Group 39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742" name="Group 741"/>
          <p:cNvGrpSpPr/>
          <p:nvPr/>
        </p:nvGrpSpPr>
        <p:grpSpPr>
          <a:xfrm>
            <a:off x="6252711" y="1753274"/>
            <a:ext cx="4276575" cy="301303"/>
            <a:chOff x="4048124" y="1641074"/>
            <a:chExt cx="4276575" cy="301303"/>
          </a:xfrm>
        </p:grpSpPr>
        <p:grpSp>
          <p:nvGrpSpPr>
            <p:cNvPr id="403" name="Group 402"/>
            <p:cNvGrpSpPr/>
            <p:nvPr/>
          </p:nvGrpSpPr>
          <p:grpSpPr>
            <a:xfrm>
              <a:off x="4048124" y="1641596"/>
              <a:ext cx="346303" cy="296324"/>
              <a:chOff x="4048124" y="1171696"/>
              <a:chExt cx="346303" cy="296324"/>
            </a:xfrm>
          </p:grpSpPr>
          <p:sp>
            <p:nvSpPr>
              <p:cNvPr id="404" name="Flowchart: Magnetic Disk 40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07" name="Rectangle 40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17" name="Group 416"/>
            <p:cNvGrpSpPr/>
            <p:nvPr/>
          </p:nvGrpSpPr>
          <p:grpSpPr>
            <a:xfrm>
              <a:off x="4611605" y="1646053"/>
              <a:ext cx="346303" cy="296324"/>
              <a:chOff x="4048124" y="1171696"/>
              <a:chExt cx="346303" cy="296324"/>
            </a:xfrm>
          </p:grpSpPr>
          <p:sp>
            <p:nvSpPr>
              <p:cNvPr id="418" name="Flowchart: Magnetic Disk 41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20" name="Group 41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21" name="Rectangle 42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5178762" y="1644202"/>
              <a:ext cx="346303" cy="296324"/>
              <a:chOff x="4048124" y="1171696"/>
              <a:chExt cx="346303" cy="296324"/>
            </a:xfrm>
          </p:grpSpPr>
          <p:sp>
            <p:nvSpPr>
              <p:cNvPr id="432" name="Flowchart: Magnetic Disk 43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35" name="Rectangle 43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45" name="Group 444"/>
            <p:cNvGrpSpPr/>
            <p:nvPr/>
          </p:nvGrpSpPr>
          <p:grpSpPr>
            <a:xfrm>
              <a:off x="5737813" y="1645641"/>
              <a:ext cx="346303" cy="296324"/>
              <a:chOff x="4048124" y="1171696"/>
              <a:chExt cx="346303" cy="296324"/>
            </a:xfrm>
          </p:grpSpPr>
          <p:sp>
            <p:nvSpPr>
              <p:cNvPr id="446" name="Flowchart: Magnetic Disk 44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48" name="Group 44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49" name="Rectangle 44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59" name="Group 458"/>
            <p:cNvGrpSpPr/>
            <p:nvPr/>
          </p:nvGrpSpPr>
          <p:grpSpPr>
            <a:xfrm>
              <a:off x="6288707" y="1641074"/>
              <a:ext cx="346303" cy="296324"/>
              <a:chOff x="4048124" y="1171696"/>
              <a:chExt cx="346303" cy="296324"/>
            </a:xfrm>
          </p:grpSpPr>
          <p:sp>
            <p:nvSpPr>
              <p:cNvPr id="460" name="Flowchart: Magnetic Disk 45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63" name="Rectangle 46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73" name="Group 472"/>
            <p:cNvGrpSpPr/>
            <p:nvPr/>
          </p:nvGrpSpPr>
          <p:grpSpPr>
            <a:xfrm>
              <a:off x="6852188" y="1645531"/>
              <a:ext cx="346303" cy="296324"/>
              <a:chOff x="4048124" y="1171696"/>
              <a:chExt cx="346303" cy="296324"/>
            </a:xfrm>
          </p:grpSpPr>
          <p:sp>
            <p:nvSpPr>
              <p:cNvPr id="474" name="Flowchart: Magnetic Disk 47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76" name="Group 47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87" name="Group 486"/>
            <p:cNvGrpSpPr/>
            <p:nvPr/>
          </p:nvGrpSpPr>
          <p:grpSpPr>
            <a:xfrm>
              <a:off x="7419345" y="1643680"/>
              <a:ext cx="346303" cy="296324"/>
              <a:chOff x="4048124" y="1171696"/>
              <a:chExt cx="346303" cy="296324"/>
            </a:xfrm>
          </p:grpSpPr>
          <p:sp>
            <p:nvSpPr>
              <p:cNvPr id="488" name="Flowchart: Magnetic Disk 48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90" name="Group 48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91" name="Rectangle 49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501" name="Group 500"/>
            <p:cNvGrpSpPr/>
            <p:nvPr/>
          </p:nvGrpSpPr>
          <p:grpSpPr>
            <a:xfrm>
              <a:off x="7978396" y="1645119"/>
              <a:ext cx="346303" cy="296324"/>
              <a:chOff x="4048124" y="1171696"/>
              <a:chExt cx="346303" cy="296324"/>
            </a:xfrm>
          </p:grpSpPr>
          <p:sp>
            <p:nvSpPr>
              <p:cNvPr id="502" name="Flowchart: Magnetic Disk 50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504" name="Group 50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505" name="Rectangle 50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628" name="Group 627"/>
          <p:cNvGrpSpPr/>
          <p:nvPr/>
        </p:nvGrpSpPr>
        <p:grpSpPr>
          <a:xfrm>
            <a:off x="6253527" y="2229766"/>
            <a:ext cx="4276575" cy="301303"/>
            <a:chOff x="4048124" y="1171174"/>
            <a:chExt cx="4276575" cy="301303"/>
          </a:xfrm>
        </p:grpSpPr>
        <p:grpSp>
          <p:nvGrpSpPr>
            <p:cNvPr id="629" name="Group 628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728" name="Flowchart: Magnetic Disk 72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30" name="Group 72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31" name="Rectangle 73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0" name="Group 629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715" name="Flowchart: Magnetic Disk 71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17" name="Group 71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18" name="Rectangle 71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1" name="Group 630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702" name="Flowchart: Magnetic Disk 70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04" name="Group 70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05" name="Rectangle 70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2" name="Group 631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689" name="Flowchart: Magnetic Disk 68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91" name="Group 69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692" name="Rectangle 69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3" name="Group 632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676" name="Flowchart: Magnetic Disk 67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78" name="Group 67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679" name="Rectangle 67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4" name="Group 633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663" name="Flowchart: Magnetic Disk 66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65" name="Group 66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666" name="Rectangle 66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5" name="Group 634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650" name="Flowchart: Magnetic Disk 64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52" name="Group 65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653" name="Rectangle 65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6" name="Group 635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637" name="Flowchart: Magnetic Disk 63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39" name="Group 63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640" name="Rectangle 63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743" name="Group 742"/>
          <p:cNvGrpSpPr/>
          <p:nvPr/>
        </p:nvGrpSpPr>
        <p:grpSpPr>
          <a:xfrm>
            <a:off x="6252711" y="2706185"/>
            <a:ext cx="4276575" cy="301303"/>
            <a:chOff x="4048124" y="1171174"/>
            <a:chExt cx="4276575" cy="301303"/>
          </a:xfrm>
        </p:grpSpPr>
        <p:grpSp>
          <p:nvGrpSpPr>
            <p:cNvPr id="744" name="Group 743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843" name="Flowchart: Magnetic Disk 84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45" name="Group 84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46" name="Rectangle 84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7" name="Rectangle 84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8" name="Rectangle 84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9" name="Rectangle 84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0" name="Rectangle 84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1" name="Rectangle 85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2" name="Rectangle 85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3" name="Rectangle 85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4" name="Rectangle 85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5" name="Rectangle 85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45" name="Group 744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830" name="Flowchart: Magnetic Disk 82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32" name="Group 83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33" name="Rectangle 83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4" name="Rectangle 83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5" name="Rectangle 83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6" name="Rectangle 83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7" name="Rectangle 83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8" name="Rectangle 83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9" name="Rectangle 83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0" name="Rectangle 83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1" name="Rectangle 84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2" name="Rectangle 84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46" name="Group 745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817" name="Flowchart: Magnetic Disk 81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19" name="Group 81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20" name="Rectangle 81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2" name="Rectangle 82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3" name="Rectangle 82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4" name="Rectangle 82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5" name="Rectangle 82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6" name="Rectangle 82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7" name="Rectangle 82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8" name="Rectangle 82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9" name="Rectangle 82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47" name="Group 746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804" name="Flowchart: Magnetic Disk 80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06" name="Group 80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07" name="Rectangle 80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48" name="Group 747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791" name="Flowchart: Magnetic Disk 79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93" name="Group 79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94" name="Rectangle 79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49" name="Group 748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778" name="Flowchart: Magnetic Disk 77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80" name="Group 77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81" name="Rectangle 78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50" name="Group 749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765" name="Flowchart: Magnetic Disk 76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67" name="Group 76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68" name="Rectangle 76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51" name="Group 750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752" name="Flowchart: Magnetic Disk 75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54" name="Group 75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55" name="Rectangle 75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856" name="Group 855"/>
          <p:cNvGrpSpPr/>
          <p:nvPr/>
        </p:nvGrpSpPr>
        <p:grpSpPr>
          <a:xfrm>
            <a:off x="6252711" y="3131636"/>
            <a:ext cx="4276575" cy="301303"/>
            <a:chOff x="4048124" y="1641074"/>
            <a:chExt cx="4276575" cy="301303"/>
          </a:xfrm>
        </p:grpSpPr>
        <p:grpSp>
          <p:nvGrpSpPr>
            <p:cNvPr id="857" name="Group 856"/>
            <p:cNvGrpSpPr/>
            <p:nvPr/>
          </p:nvGrpSpPr>
          <p:grpSpPr>
            <a:xfrm>
              <a:off x="4048124" y="1641596"/>
              <a:ext cx="346303" cy="296324"/>
              <a:chOff x="4048124" y="1171696"/>
              <a:chExt cx="346303" cy="296324"/>
            </a:xfrm>
          </p:grpSpPr>
          <p:sp>
            <p:nvSpPr>
              <p:cNvPr id="956" name="Flowchart: Magnetic Disk 95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58" name="Group 95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59" name="Rectangle 95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0" name="Rectangle 95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1" name="Rectangle 96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2" name="Rectangle 96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3" name="Rectangle 96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4" name="Rectangle 96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5" name="Rectangle 96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6" name="Rectangle 96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7" name="Rectangle 96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8" name="Rectangle 96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58" name="Group 857"/>
            <p:cNvGrpSpPr/>
            <p:nvPr/>
          </p:nvGrpSpPr>
          <p:grpSpPr>
            <a:xfrm>
              <a:off x="4611605" y="1646053"/>
              <a:ext cx="346303" cy="296324"/>
              <a:chOff x="4048124" y="1171696"/>
              <a:chExt cx="346303" cy="296324"/>
            </a:xfrm>
          </p:grpSpPr>
          <p:sp>
            <p:nvSpPr>
              <p:cNvPr id="943" name="Flowchart: Magnetic Disk 94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45" name="Group 94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46" name="Rectangle 94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7" name="Rectangle 94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8" name="Rectangle 94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9" name="Rectangle 94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0" name="Rectangle 94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1" name="Rectangle 95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2" name="Rectangle 95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3" name="Rectangle 95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4" name="Rectangle 95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5" name="Rectangle 95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59" name="Group 858"/>
            <p:cNvGrpSpPr/>
            <p:nvPr/>
          </p:nvGrpSpPr>
          <p:grpSpPr>
            <a:xfrm>
              <a:off x="5178762" y="1644202"/>
              <a:ext cx="346303" cy="296324"/>
              <a:chOff x="4048124" y="1171696"/>
              <a:chExt cx="346303" cy="296324"/>
            </a:xfrm>
          </p:grpSpPr>
          <p:sp>
            <p:nvSpPr>
              <p:cNvPr id="930" name="Flowchart: Magnetic Disk 92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32" name="Group 93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33" name="Rectangle 93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4" name="Rectangle 93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5" name="Rectangle 93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6" name="Rectangle 93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7" name="Rectangle 93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8" name="Rectangle 93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9" name="Rectangle 93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0" name="Rectangle 93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1" name="Rectangle 94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2" name="Rectangle 94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60" name="Group 859"/>
            <p:cNvGrpSpPr/>
            <p:nvPr/>
          </p:nvGrpSpPr>
          <p:grpSpPr>
            <a:xfrm>
              <a:off x="5737813" y="1645641"/>
              <a:ext cx="346303" cy="296324"/>
              <a:chOff x="4048124" y="1171696"/>
              <a:chExt cx="346303" cy="296324"/>
            </a:xfrm>
          </p:grpSpPr>
          <p:sp>
            <p:nvSpPr>
              <p:cNvPr id="917" name="Flowchart: Magnetic Disk 91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19" name="Group 91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20" name="Rectangle 91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1" name="Rectangle 92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2" name="Rectangle 92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3" name="Rectangle 92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4" name="Rectangle 92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5" name="Rectangle 92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6" name="Rectangle 92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7" name="Rectangle 92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8" name="Rectangle 92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9" name="Rectangle 92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61" name="Group 860"/>
            <p:cNvGrpSpPr/>
            <p:nvPr/>
          </p:nvGrpSpPr>
          <p:grpSpPr>
            <a:xfrm>
              <a:off x="6288707" y="1641074"/>
              <a:ext cx="346303" cy="296324"/>
              <a:chOff x="4048124" y="1171696"/>
              <a:chExt cx="346303" cy="296324"/>
            </a:xfrm>
          </p:grpSpPr>
          <p:sp>
            <p:nvSpPr>
              <p:cNvPr id="904" name="Flowchart: Magnetic Disk 90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06" name="Group 90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07" name="Rectangle 90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8" name="Rectangle 90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9" name="Rectangle 90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0" name="Rectangle 90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1" name="Rectangle 91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2" name="Rectangle 91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3" name="Rectangle 91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4" name="Rectangle 91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5" name="Rectangle 91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6" name="Rectangle 91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62" name="Group 861"/>
            <p:cNvGrpSpPr/>
            <p:nvPr/>
          </p:nvGrpSpPr>
          <p:grpSpPr>
            <a:xfrm>
              <a:off x="6852188" y="1645531"/>
              <a:ext cx="346303" cy="296324"/>
              <a:chOff x="4048124" y="1171696"/>
              <a:chExt cx="346303" cy="296324"/>
            </a:xfrm>
          </p:grpSpPr>
          <p:sp>
            <p:nvSpPr>
              <p:cNvPr id="891" name="Flowchart: Magnetic Disk 89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93" name="Group 89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94" name="Rectangle 89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5" name="Rectangle 89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6" name="Rectangle 89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7" name="Rectangle 89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8" name="Rectangle 89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9" name="Rectangle 89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0" name="Rectangle 89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1" name="Rectangle 90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2" name="Rectangle 90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3" name="Rectangle 90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63" name="Group 862"/>
            <p:cNvGrpSpPr/>
            <p:nvPr/>
          </p:nvGrpSpPr>
          <p:grpSpPr>
            <a:xfrm>
              <a:off x="7419345" y="1643680"/>
              <a:ext cx="346303" cy="296324"/>
              <a:chOff x="4048124" y="1171696"/>
              <a:chExt cx="346303" cy="296324"/>
            </a:xfrm>
          </p:grpSpPr>
          <p:sp>
            <p:nvSpPr>
              <p:cNvPr id="878" name="Flowchart: Magnetic Disk 87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80" name="Group 87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81" name="Rectangle 88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2" name="Rectangle 88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3" name="Rectangle 88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4" name="Rectangle 88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5" name="Rectangle 88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6" name="Rectangle 88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7" name="Rectangle 88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8" name="Rectangle 88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9" name="Rectangle 88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0" name="Rectangle 88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64" name="Group 863"/>
            <p:cNvGrpSpPr/>
            <p:nvPr/>
          </p:nvGrpSpPr>
          <p:grpSpPr>
            <a:xfrm>
              <a:off x="7978396" y="1645119"/>
              <a:ext cx="346303" cy="296324"/>
              <a:chOff x="4048124" y="1171696"/>
              <a:chExt cx="346303" cy="296324"/>
            </a:xfrm>
          </p:grpSpPr>
          <p:sp>
            <p:nvSpPr>
              <p:cNvPr id="865" name="Flowchart: Magnetic Disk 86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67" name="Group 86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68" name="Rectangle 86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69" name="Rectangle 86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0" name="Rectangle 86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1" name="Rectangle 87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2" name="Rectangle 87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3" name="Rectangle 87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4" name="Rectangle 87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5" name="Rectangle 87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6" name="Rectangle 87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7" name="Rectangle 87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969" name="Group 968"/>
          <p:cNvGrpSpPr/>
          <p:nvPr/>
        </p:nvGrpSpPr>
        <p:grpSpPr>
          <a:xfrm>
            <a:off x="6253527" y="3601777"/>
            <a:ext cx="4276575" cy="301303"/>
            <a:chOff x="4048124" y="1171174"/>
            <a:chExt cx="4276575" cy="301303"/>
          </a:xfrm>
        </p:grpSpPr>
        <p:grpSp>
          <p:nvGrpSpPr>
            <p:cNvPr id="970" name="Group 969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1069" name="Flowchart: Magnetic Disk 106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70" name="Rectangle 106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71" name="Group 107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72" name="Rectangle 107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3" name="Rectangle 107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4" name="Rectangle 107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5" name="Rectangle 107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6" name="Rectangle 107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7" name="Rectangle 107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8" name="Rectangle 107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9" name="Rectangle 107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80" name="Rectangle 107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81" name="Rectangle 108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1" name="Group 970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1056" name="Flowchart: Magnetic Disk 105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7" name="Rectangle 105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58" name="Group 105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59" name="Rectangle 105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0" name="Rectangle 105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1" name="Rectangle 106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2" name="Rectangle 106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3" name="Rectangle 106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4" name="Rectangle 106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5" name="Rectangle 106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6" name="Rectangle 106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7" name="Rectangle 106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8" name="Rectangle 106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2" name="Group 971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1043" name="Flowchart: Magnetic Disk 104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44" name="Rectangle 104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45" name="Group 104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46" name="Rectangle 104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7" name="Rectangle 104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8" name="Rectangle 104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9" name="Rectangle 104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0" name="Rectangle 104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1" name="Rectangle 105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2" name="Rectangle 105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3" name="Rectangle 105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4" name="Rectangle 105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5" name="Rectangle 105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3" name="Group 972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1030" name="Flowchart: Magnetic Disk 102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31" name="Rectangle 103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32" name="Group 103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33" name="Rectangle 103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4" name="Rectangle 103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5" name="Rectangle 103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6" name="Rectangle 103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7" name="Rectangle 103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8" name="Rectangle 103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9" name="Rectangle 103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0" name="Rectangle 103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1" name="Rectangle 104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2" name="Rectangle 104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4" name="Group 973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1017" name="Flowchart: Magnetic Disk 101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8" name="Rectangle 101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19" name="Group 101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20" name="Rectangle 101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1" name="Rectangle 102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2" name="Rectangle 102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3" name="Rectangle 102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4" name="Rectangle 102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5" name="Rectangle 102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6" name="Rectangle 102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7" name="Rectangle 102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8" name="Rectangle 102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9" name="Rectangle 102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5" name="Group 974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1004" name="Flowchart: Magnetic Disk 100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5" name="Rectangle 100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06" name="Group 100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07" name="Rectangle 100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8" name="Rectangle 100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9" name="Rectangle 100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0" name="Rectangle 100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1" name="Rectangle 101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2" name="Rectangle 101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3" name="Rectangle 101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4" name="Rectangle 101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5" name="Rectangle 101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6" name="Rectangle 101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6" name="Group 975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991" name="Flowchart: Magnetic Disk 99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2" name="Rectangle 99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93" name="Group 99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94" name="Rectangle 99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5" name="Rectangle 99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6" name="Rectangle 99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7" name="Rectangle 99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8" name="Rectangle 99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9" name="Rectangle 99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0" name="Rectangle 99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1" name="Rectangle 100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2" name="Rectangle 100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3" name="Rectangle 100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7" name="Group 976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978" name="Flowchart: Magnetic Disk 97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80" name="Group 97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81" name="Rectangle 98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3" name="Rectangle 98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1421" name="Group 1420"/>
          <p:cNvGrpSpPr/>
          <p:nvPr/>
        </p:nvGrpSpPr>
        <p:grpSpPr>
          <a:xfrm>
            <a:off x="6255019" y="4077318"/>
            <a:ext cx="4276575" cy="301303"/>
            <a:chOff x="4048124" y="1171174"/>
            <a:chExt cx="4276575" cy="301303"/>
          </a:xfrm>
        </p:grpSpPr>
        <p:grpSp>
          <p:nvGrpSpPr>
            <p:cNvPr id="1422" name="Group 1421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1521" name="Flowchart: Magnetic Disk 152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22" name="Rectangle 152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23" name="Group 152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24" name="Rectangle 152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3" name="Group 1422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1508" name="Flowchart: Magnetic Disk 150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09" name="Rectangle 150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10" name="Group 150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11" name="Rectangle 151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2" name="Rectangle 151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3" name="Rectangle 151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4" name="Rectangle 151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5" name="Rectangle 151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6" name="Rectangle 151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7" name="Rectangle 151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8" name="Rectangle 151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9" name="Rectangle 151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0" name="Rectangle 151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4" name="Group 1423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1495" name="Flowchart: Magnetic Disk 149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96" name="Rectangle 149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97" name="Group 149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98" name="Rectangle 149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9" name="Rectangle 149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0" name="Rectangle 149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1" name="Rectangle 150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2" name="Rectangle 150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3" name="Rectangle 150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4" name="Rectangle 150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5" name="Rectangle 150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6" name="Rectangle 150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7" name="Rectangle 150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5" name="Group 1424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1482" name="Flowchart: Magnetic Disk 148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83" name="Rectangle 148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84" name="Group 148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85" name="Rectangle 148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6" name="Rectangle 148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7" name="Rectangle 148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8" name="Rectangle 148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9" name="Rectangle 148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0" name="Rectangle 148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1" name="Rectangle 149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2" name="Rectangle 149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3" name="Rectangle 149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4" name="Rectangle 149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6" name="Group 1425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1469" name="Flowchart: Magnetic Disk 146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70" name="Rectangle 146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71" name="Group 147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72" name="Rectangle 147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3" name="Rectangle 147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4" name="Rectangle 147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5" name="Rectangle 147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6" name="Rectangle 147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7" name="Rectangle 147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8" name="Rectangle 147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9" name="Rectangle 147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0" name="Rectangle 147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1" name="Rectangle 148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7" name="Group 1426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1456" name="Flowchart: Magnetic Disk 145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57" name="Rectangle 145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58" name="Group 145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59" name="Rectangle 145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0" name="Rectangle 145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1" name="Rectangle 146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2" name="Rectangle 146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3" name="Rectangle 146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4" name="Rectangle 146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5" name="Rectangle 146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6" name="Rectangle 146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7" name="Rectangle 146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8" name="Rectangle 146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8" name="Group 1427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1443" name="Flowchart: Magnetic Disk 144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44" name="Rectangle 144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45" name="Group 144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46" name="Rectangle 144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7" name="Rectangle 144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8" name="Rectangle 144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9" name="Rectangle 144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0" name="Rectangle 144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1" name="Rectangle 145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2" name="Rectangle 145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3" name="Rectangle 145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4" name="Rectangle 145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5" name="Rectangle 145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9" name="Group 1428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1430" name="Flowchart: Magnetic Disk 142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31" name="Rectangle 143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32" name="Group 143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33" name="Rectangle 143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4" name="Rectangle 143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5" name="Rectangle 143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6" name="Rectangle 143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7" name="Rectangle 143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8" name="Rectangle 143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9" name="Rectangle 143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0" name="Rectangle 143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1" name="Rectangle 144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2" name="Rectangle 144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1534" name="Group 1533"/>
          <p:cNvGrpSpPr/>
          <p:nvPr/>
        </p:nvGrpSpPr>
        <p:grpSpPr>
          <a:xfrm>
            <a:off x="6255019" y="4547218"/>
            <a:ext cx="4276575" cy="301303"/>
            <a:chOff x="4048124" y="1641074"/>
            <a:chExt cx="4276575" cy="301303"/>
          </a:xfrm>
        </p:grpSpPr>
        <p:grpSp>
          <p:nvGrpSpPr>
            <p:cNvPr id="1535" name="Group 1534"/>
            <p:cNvGrpSpPr/>
            <p:nvPr/>
          </p:nvGrpSpPr>
          <p:grpSpPr>
            <a:xfrm>
              <a:off x="4048124" y="1641596"/>
              <a:ext cx="346303" cy="296324"/>
              <a:chOff x="4048124" y="1171696"/>
              <a:chExt cx="346303" cy="296324"/>
            </a:xfrm>
          </p:grpSpPr>
          <p:sp>
            <p:nvSpPr>
              <p:cNvPr id="1634" name="Flowchart: Magnetic Disk 163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35" name="Rectangle 163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36" name="Group 163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37" name="Rectangle 163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36" name="Group 1535"/>
            <p:cNvGrpSpPr/>
            <p:nvPr/>
          </p:nvGrpSpPr>
          <p:grpSpPr>
            <a:xfrm>
              <a:off x="4611605" y="1646053"/>
              <a:ext cx="346303" cy="296324"/>
              <a:chOff x="4048124" y="1171696"/>
              <a:chExt cx="346303" cy="296324"/>
            </a:xfrm>
          </p:grpSpPr>
          <p:sp>
            <p:nvSpPr>
              <p:cNvPr id="1621" name="Flowchart: Magnetic Disk 162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22" name="Rectangle 162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23" name="Group 162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24" name="Rectangle 162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37" name="Group 1536"/>
            <p:cNvGrpSpPr/>
            <p:nvPr/>
          </p:nvGrpSpPr>
          <p:grpSpPr>
            <a:xfrm>
              <a:off x="5178762" y="1644202"/>
              <a:ext cx="346303" cy="296324"/>
              <a:chOff x="4048124" y="1171696"/>
              <a:chExt cx="346303" cy="296324"/>
            </a:xfrm>
          </p:grpSpPr>
          <p:sp>
            <p:nvSpPr>
              <p:cNvPr id="1608" name="Flowchart: Magnetic Disk 160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09" name="Rectangle 160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10" name="Group 160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11" name="Rectangle 161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38" name="Group 1537"/>
            <p:cNvGrpSpPr/>
            <p:nvPr/>
          </p:nvGrpSpPr>
          <p:grpSpPr>
            <a:xfrm>
              <a:off x="5737813" y="1645641"/>
              <a:ext cx="346303" cy="296324"/>
              <a:chOff x="4048124" y="1171696"/>
              <a:chExt cx="346303" cy="296324"/>
            </a:xfrm>
          </p:grpSpPr>
          <p:sp>
            <p:nvSpPr>
              <p:cNvPr id="1595" name="Flowchart: Magnetic Disk 159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96" name="Rectangle 159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97" name="Group 159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98" name="Rectangle 159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5" name="Rectangle 160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6" name="Rectangle 160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7" name="Rectangle 160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39" name="Group 1538"/>
            <p:cNvGrpSpPr/>
            <p:nvPr/>
          </p:nvGrpSpPr>
          <p:grpSpPr>
            <a:xfrm>
              <a:off x="6288707" y="1641074"/>
              <a:ext cx="346303" cy="296324"/>
              <a:chOff x="4048124" y="1171696"/>
              <a:chExt cx="346303" cy="296324"/>
            </a:xfrm>
          </p:grpSpPr>
          <p:sp>
            <p:nvSpPr>
              <p:cNvPr id="1582" name="Flowchart: Magnetic Disk 158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83" name="Rectangle 158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84" name="Group 158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85" name="Rectangle 158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40" name="Group 1539"/>
            <p:cNvGrpSpPr/>
            <p:nvPr/>
          </p:nvGrpSpPr>
          <p:grpSpPr>
            <a:xfrm>
              <a:off x="6852188" y="1645531"/>
              <a:ext cx="346303" cy="296324"/>
              <a:chOff x="4048124" y="1171696"/>
              <a:chExt cx="346303" cy="296324"/>
            </a:xfrm>
          </p:grpSpPr>
          <p:sp>
            <p:nvSpPr>
              <p:cNvPr id="1569" name="Flowchart: Magnetic Disk 156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70" name="Rectangle 156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71" name="Group 157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72" name="Rectangle 157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41" name="Group 1540"/>
            <p:cNvGrpSpPr/>
            <p:nvPr/>
          </p:nvGrpSpPr>
          <p:grpSpPr>
            <a:xfrm>
              <a:off x="7419345" y="1643680"/>
              <a:ext cx="346303" cy="296324"/>
              <a:chOff x="4048124" y="1171696"/>
              <a:chExt cx="346303" cy="296324"/>
            </a:xfrm>
          </p:grpSpPr>
          <p:sp>
            <p:nvSpPr>
              <p:cNvPr id="1556" name="Flowchart: Magnetic Disk 155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57" name="Rectangle 155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58" name="Group 155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59" name="Rectangle 155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5" name="Rectangle 156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6" name="Rectangle 156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7" name="Rectangle 156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42" name="Group 1541"/>
            <p:cNvGrpSpPr/>
            <p:nvPr/>
          </p:nvGrpSpPr>
          <p:grpSpPr>
            <a:xfrm>
              <a:off x="7978396" y="1645119"/>
              <a:ext cx="346303" cy="296324"/>
              <a:chOff x="4048124" y="1171696"/>
              <a:chExt cx="346303" cy="296324"/>
            </a:xfrm>
          </p:grpSpPr>
          <p:sp>
            <p:nvSpPr>
              <p:cNvPr id="1543" name="Flowchart: Magnetic Disk 154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44" name="Rectangle 154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45" name="Group 154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46" name="Rectangle 154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1647" name="Group 1646"/>
          <p:cNvGrpSpPr/>
          <p:nvPr/>
        </p:nvGrpSpPr>
        <p:grpSpPr>
          <a:xfrm>
            <a:off x="6255835" y="5023710"/>
            <a:ext cx="4276575" cy="301303"/>
            <a:chOff x="4048124" y="1171174"/>
            <a:chExt cx="4276575" cy="301303"/>
          </a:xfrm>
        </p:grpSpPr>
        <p:grpSp>
          <p:nvGrpSpPr>
            <p:cNvPr id="1648" name="Group 1647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1747" name="Flowchart: Magnetic Disk 174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48" name="Rectangle 174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49" name="Group 174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50" name="Rectangle 174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49" name="Group 1648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1734" name="Flowchart: Magnetic Disk 173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35" name="Rectangle 173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36" name="Group 173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37" name="Rectangle 173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0" name="Group 1649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1721" name="Flowchart: Magnetic Disk 172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22" name="Rectangle 172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23" name="Group 172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24" name="Rectangle 172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1" name="Group 1650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1708" name="Flowchart: Magnetic Disk 170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09" name="Rectangle 170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10" name="Group 170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11" name="Rectangle 171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2" name="Group 1651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1695" name="Flowchart: Magnetic Disk 169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96" name="Rectangle 169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97" name="Group 169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98" name="Rectangle 169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3" name="Group 1652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1682" name="Flowchart: Magnetic Disk 168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83" name="Rectangle 168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84" name="Group 168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85" name="Rectangle 168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4" name="Group 1653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1669" name="Flowchart: Magnetic Disk 166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70" name="Rectangle 166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71" name="Group 167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72" name="Rectangle 167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5" name="Group 1654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1656" name="Flowchart: Magnetic Disk 165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59" name="Rectangle 165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1760" name="Group 1759"/>
          <p:cNvGrpSpPr/>
          <p:nvPr/>
        </p:nvGrpSpPr>
        <p:grpSpPr>
          <a:xfrm>
            <a:off x="6252544" y="5479149"/>
            <a:ext cx="4276575" cy="301303"/>
            <a:chOff x="4048124" y="1641074"/>
            <a:chExt cx="4276575" cy="301303"/>
          </a:xfrm>
        </p:grpSpPr>
        <p:grpSp>
          <p:nvGrpSpPr>
            <p:cNvPr id="1761" name="Group 1760"/>
            <p:cNvGrpSpPr/>
            <p:nvPr/>
          </p:nvGrpSpPr>
          <p:grpSpPr>
            <a:xfrm>
              <a:off x="4048124" y="1641596"/>
              <a:ext cx="346303" cy="296324"/>
              <a:chOff x="4048124" y="1171696"/>
              <a:chExt cx="346303" cy="296324"/>
            </a:xfrm>
          </p:grpSpPr>
          <p:sp>
            <p:nvSpPr>
              <p:cNvPr id="1860" name="Flowchart: Magnetic Disk 185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1" name="Rectangle 186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62" name="Group 186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63" name="Rectangle 186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2" name="Group 1761"/>
            <p:cNvGrpSpPr/>
            <p:nvPr/>
          </p:nvGrpSpPr>
          <p:grpSpPr>
            <a:xfrm>
              <a:off x="4611605" y="1646053"/>
              <a:ext cx="346303" cy="296324"/>
              <a:chOff x="4048124" y="1171696"/>
              <a:chExt cx="346303" cy="296324"/>
            </a:xfrm>
          </p:grpSpPr>
          <p:sp>
            <p:nvSpPr>
              <p:cNvPr id="1847" name="Flowchart: Magnetic Disk 184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8" name="Rectangle 184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49" name="Group 184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50" name="Rectangle 184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5" name="Rectangle 185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3" name="Group 1762"/>
            <p:cNvGrpSpPr/>
            <p:nvPr/>
          </p:nvGrpSpPr>
          <p:grpSpPr>
            <a:xfrm>
              <a:off x="5178762" y="1644202"/>
              <a:ext cx="346303" cy="296324"/>
              <a:chOff x="4048124" y="1171696"/>
              <a:chExt cx="346303" cy="296324"/>
            </a:xfrm>
          </p:grpSpPr>
          <p:sp>
            <p:nvSpPr>
              <p:cNvPr id="1834" name="Flowchart: Magnetic Disk 183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5" name="Rectangle 183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36" name="Group 183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37" name="Rectangle 183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4" name="Group 1763"/>
            <p:cNvGrpSpPr/>
            <p:nvPr/>
          </p:nvGrpSpPr>
          <p:grpSpPr>
            <a:xfrm>
              <a:off x="5737813" y="1645641"/>
              <a:ext cx="346303" cy="296324"/>
              <a:chOff x="4048124" y="1171696"/>
              <a:chExt cx="346303" cy="296324"/>
            </a:xfrm>
          </p:grpSpPr>
          <p:sp>
            <p:nvSpPr>
              <p:cNvPr id="1821" name="Flowchart: Magnetic Disk 182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2" name="Rectangle 182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23" name="Group 182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24" name="Rectangle 182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5" name="Group 1764"/>
            <p:cNvGrpSpPr/>
            <p:nvPr/>
          </p:nvGrpSpPr>
          <p:grpSpPr>
            <a:xfrm>
              <a:off x="6288707" y="1641074"/>
              <a:ext cx="346303" cy="296324"/>
              <a:chOff x="4048124" y="1171696"/>
              <a:chExt cx="346303" cy="296324"/>
            </a:xfrm>
          </p:grpSpPr>
          <p:sp>
            <p:nvSpPr>
              <p:cNvPr id="1808" name="Flowchart: Magnetic Disk 180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9" name="Rectangle 180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10" name="Group 180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11" name="Rectangle 181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6" name="Rectangle 181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6" name="Group 1765"/>
            <p:cNvGrpSpPr/>
            <p:nvPr/>
          </p:nvGrpSpPr>
          <p:grpSpPr>
            <a:xfrm>
              <a:off x="6852188" y="1645531"/>
              <a:ext cx="346303" cy="296324"/>
              <a:chOff x="4048124" y="1171696"/>
              <a:chExt cx="346303" cy="296324"/>
            </a:xfrm>
          </p:grpSpPr>
          <p:sp>
            <p:nvSpPr>
              <p:cNvPr id="1795" name="Flowchart: Magnetic Disk 179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6" name="Rectangle 179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97" name="Group 179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98" name="Rectangle 179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7" name="Group 1766"/>
            <p:cNvGrpSpPr/>
            <p:nvPr/>
          </p:nvGrpSpPr>
          <p:grpSpPr>
            <a:xfrm>
              <a:off x="7419345" y="1643680"/>
              <a:ext cx="346303" cy="296324"/>
              <a:chOff x="4048124" y="1171696"/>
              <a:chExt cx="346303" cy="296324"/>
            </a:xfrm>
          </p:grpSpPr>
          <p:sp>
            <p:nvSpPr>
              <p:cNvPr id="1782" name="Flowchart: Magnetic Disk 178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3" name="Rectangle 178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84" name="Group 178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85" name="Rectangle 178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8" name="Group 1767"/>
            <p:cNvGrpSpPr/>
            <p:nvPr/>
          </p:nvGrpSpPr>
          <p:grpSpPr>
            <a:xfrm>
              <a:off x="7978396" y="1645119"/>
              <a:ext cx="346303" cy="296324"/>
              <a:chOff x="4048124" y="1171696"/>
              <a:chExt cx="346303" cy="296324"/>
            </a:xfrm>
          </p:grpSpPr>
          <p:sp>
            <p:nvSpPr>
              <p:cNvPr id="1769" name="Flowchart: Magnetic Disk 176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0" name="Rectangle 176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71" name="Group 177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72" name="Rectangle 177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6" name="Rectangle 177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1873" name="Group 1872"/>
          <p:cNvGrpSpPr/>
          <p:nvPr/>
        </p:nvGrpSpPr>
        <p:grpSpPr>
          <a:xfrm>
            <a:off x="6253360" y="5955641"/>
            <a:ext cx="4276575" cy="301303"/>
            <a:chOff x="4048124" y="1171174"/>
            <a:chExt cx="4276575" cy="301303"/>
          </a:xfrm>
        </p:grpSpPr>
        <p:grpSp>
          <p:nvGrpSpPr>
            <p:cNvPr id="1874" name="Group 1873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1973" name="Flowchart: Magnetic Disk 197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4" name="Rectangle 197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75" name="Group 197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76" name="Rectangle 197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7" name="Rectangle 197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8" name="Rectangle 197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9" name="Rectangle 197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0" name="Rectangle 197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1" name="Rectangle 198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2" name="Rectangle 198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3" name="Rectangle 198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4" name="Rectangle 198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5" name="Rectangle 198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75" name="Group 1874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1960" name="Flowchart: Magnetic Disk 195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1" name="Rectangle 196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62" name="Group 196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63" name="Rectangle 196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4" name="Rectangle 196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5" name="Rectangle 196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6" name="Rectangle 196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7" name="Rectangle 196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8" name="Rectangle 196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9" name="Rectangle 196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0" name="Rectangle 196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1" name="Rectangle 197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2" name="Rectangle 197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76" name="Group 1875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1947" name="Flowchart: Magnetic Disk 194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8" name="Rectangle 194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49" name="Group 194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50" name="Rectangle 194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1" name="Rectangle 195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2" name="Rectangle 195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3" name="Rectangle 195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4" name="Rectangle 195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5" name="Rectangle 195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6" name="Rectangle 195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7" name="Rectangle 195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8" name="Rectangle 195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9" name="Rectangle 195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77" name="Group 1876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1934" name="Flowchart: Magnetic Disk 193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5" name="Rectangle 193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36" name="Group 193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37" name="Rectangle 193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8" name="Rectangle 193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9" name="Rectangle 193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0" name="Rectangle 193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1" name="Rectangle 194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2" name="Rectangle 194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3" name="Rectangle 194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4" name="Rectangle 194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5" name="Rectangle 194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6" name="Rectangle 194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78" name="Group 1877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1921" name="Flowchart: Magnetic Disk 192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2" name="Rectangle 192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23" name="Group 192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24" name="Rectangle 192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3" name="Rectangle 193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79" name="Group 1878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1908" name="Flowchart: Magnetic Disk 190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9" name="Rectangle 190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10" name="Group 190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11" name="Rectangle 191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80" name="Group 1879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1895" name="Flowchart: Magnetic Disk 189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6" name="Rectangle 189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97" name="Group 189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98" name="Rectangle 189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81" name="Group 1880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1882" name="Flowchart: Magnetic Disk 188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3" name="Rectangle 188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84" name="Group 188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85" name="Rectangle 188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2014" name="Group 2013"/>
          <p:cNvGrpSpPr/>
          <p:nvPr/>
        </p:nvGrpSpPr>
        <p:grpSpPr>
          <a:xfrm>
            <a:off x="2534325" y="2470501"/>
            <a:ext cx="1372600" cy="3146649"/>
            <a:chOff x="993877" y="2447381"/>
            <a:chExt cx="1372601" cy="3146649"/>
          </a:xfrm>
        </p:grpSpPr>
        <p:cxnSp>
          <p:nvCxnSpPr>
            <p:cNvPr id="1996" name="Elbow Connector 1995"/>
            <p:cNvCxnSpPr>
              <a:stCxn id="18" idx="2"/>
            </p:cNvCxnSpPr>
            <p:nvPr/>
          </p:nvCxnSpPr>
          <p:spPr>
            <a:xfrm rot="5400000">
              <a:off x="108804" y="3336357"/>
              <a:ext cx="3146649" cy="1368698"/>
            </a:xfrm>
            <a:prstGeom prst="bentConnector3">
              <a:avLst>
                <a:gd name="adj1" fmla="val 24573"/>
              </a:avLst>
            </a:prstGeom>
            <a:ln w="2222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8" name="Straight Connector 2007"/>
            <p:cNvCxnSpPr>
              <a:stCxn id="116" idx="2"/>
            </p:cNvCxnSpPr>
            <p:nvPr/>
          </p:nvCxnSpPr>
          <p:spPr>
            <a:xfrm flipH="1" flipV="1">
              <a:off x="997815" y="5594028"/>
              <a:ext cx="535496" cy="1"/>
            </a:xfrm>
            <a:prstGeom prst="line">
              <a:avLst/>
            </a:prstGeom>
            <a:ln w="2222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1" name="Straight Connector 2010"/>
            <p:cNvCxnSpPr>
              <a:stCxn id="115" idx="2"/>
            </p:cNvCxnSpPr>
            <p:nvPr/>
          </p:nvCxnSpPr>
          <p:spPr>
            <a:xfrm flipH="1" flipV="1">
              <a:off x="993877" y="4283917"/>
              <a:ext cx="622404" cy="4984"/>
            </a:xfrm>
            <a:prstGeom prst="line">
              <a:avLst/>
            </a:prstGeom>
            <a:ln w="2222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6" name="Rounded Rectangle 1985"/>
          <p:cNvSpPr/>
          <p:nvPr/>
        </p:nvSpPr>
        <p:spPr>
          <a:xfrm>
            <a:off x="2053552" y="1704249"/>
            <a:ext cx="837998" cy="3540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100" dirty="0"/>
              <a:t>Your Laptop</a:t>
            </a:r>
          </a:p>
        </p:txBody>
      </p:sp>
      <p:cxnSp>
        <p:nvCxnSpPr>
          <p:cNvPr id="4" name="Straight Arrow Connector 3"/>
          <p:cNvCxnSpPr>
            <a:cxnSpLocks/>
            <a:stCxn id="1986" idx="3"/>
            <a:endCxn id="18" idx="1"/>
          </p:cNvCxnSpPr>
          <p:nvPr/>
        </p:nvCxnSpPr>
        <p:spPr>
          <a:xfrm flipV="1">
            <a:off x="2891550" y="1875784"/>
            <a:ext cx="627486" cy="551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7" name="TextBox 1986"/>
          <p:cNvSpPr txBox="1"/>
          <p:nvPr/>
        </p:nvSpPr>
        <p:spPr>
          <a:xfrm>
            <a:off x="2371506" y="1584782"/>
            <a:ext cx="1592035" cy="3385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07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64"/>
            <a:ext cx="12192000" cy="838132"/>
          </a:xfrm>
        </p:spPr>
        <p:txBody>
          <a:bodyPr/>
          <a:lstStyle/>
          <a:p>
            <a:r>
              <a:rPr lang="en-US" dirty="0"/>
              <a:t>Nodes Are Discrete Systems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D420B4-58FB-4416-BD78-02FD567E5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114097"/>
            <a:ext cx="5416727" cy="5062866"/>
          </a:xfrm>
        </p:spPr>
        <p:txBody>
          <a:bodyPr/>
          <a:lstStyle/>
          <a:p>
            <a:r>
              <a:rPr lang="en-US"/>
              <a:t>Memory address </a:t>
            </a:r>
            <a:r>
              <a:rPr lang="en-US" dirty="0"/>
              <a:t>space</a:t>
            </a:r>
          </a:p>
          <a:p>
            <a:pPr lvl="1"/>
            <a:r>
              <a:rPr lang="en-US" dirty="0"/>
              <a:t>Range of unique addresses</a:t>
            </a:r>
          </a:p>
          <a:p>
            <a:r>
              <a:rPr lang="en-US" dirty="0"/>
              <a:t>Separate for each node</a:t>
            </a:r>
          </a:p>
          <a:p>
            <a:r>
              <a:rPr lang="en-US" dirty="0"/>
              <a:t>Can’t just access all memory in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A2E06F-09E9-482D-AF12-42E40381F6F6}"/>
              </a:ext>
            </a:extLst>
          </p:cNvPr>
          <p:cNvSpPr txBox="1"/>
          <p:nvPr/>
        </p:nvSpPr>
        <p:spPr>
          <a:xfrm>
            <a:off x="7672302" y="5814561"/>
            <a:ext cx="298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node has a separate address space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C63E17-B0CF-4729-821A-90D3A7556865}"/>
              </a:ext>
            </a:extLst>
          </p:cNvPr>
          <p:cNvGrpSpPr/>
          <p:nvPr/>
        </p:nvGrpSpPr>
        <p:grpSpPr>
          <a:xfrm>
            <a:off x="6019800" y="2355689"/>
            <a:ext cx="6008556" cy="3458872"/>
            <a:chOff x="1848857" y="1338859"/>
            <a:chExt cx="8386011" cy="4445191"/>
          </a:xfrm>
        </p:grpSpPr>
        <p:cxnSp>
          <p:nvCxnSpPr>
            <p:cNvPr id="5" name="Straight Arrow Connector 4"/>
            <p:cNvCxnSpPr>
              <a:cxnSpLocks/>
            </p:cNvCxnSpPr>
            <p:nvPr/>
          </p:nvCxnSpPr>
          <p:spPr>
            <a:xfrm flipH="1">
              <a:off x="3651583" y="2522624"/>
              <a:ext cx="12032" cy="135956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cxnSpLocks/>
            </p:cNvCxnSpPr>
            <p:nvPr/>
          </p:nvCxnSpPr>
          <p:spPr>
            <a:xfrm flipH="1">
              <a:off x="7714245" y="2522624"/>
              <a:ext cx="12032" cy="135956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 flipH="1" flipV="1">
              <a:off x="1848857" y="3199399"/>
              <a:ext cx="8386011" cy="3008"/>
            </a:xfrm>
            <a:prstGeom prst="straightConnector1">
              <a:avLst/>
            </a:prstGeom>
            <a:ln w="1047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5307933" y="2827421"/>
              <a:ext cx="1576137" cy="375759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sz="1100" dirty="0">
                  <a:cs typeface="Times New Roman" panose="02020603050405020304" pitchFamily="18" charset="0"/>
                </a:rPr>
                <a:t>Network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353277" y="1338859"/>
              <a:ext cx="7277913" cy="3724087"/>
              <a:chOff x="829275" y="1338858"/>
              <a:chExt cx="7277913" cy="3724087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30346" y="1357385"/>
                <a:ext cx="3202244" cy="1174095"/>
                <a:chOff x="2983816" y="4659086"/>
                <a:chExt cx="3202244" cy="1174095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Memory</a:t>
                  </a: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00" dirty="0"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8" name="Straight Connector 27"/>
                <p:cNvCxnSpPr>
                  <a:stCxn id="27" idx="0"/>
                  <a:endCxn id="27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7" idx="3"/>
                  <a:endCxn id="27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2995750" y="4815839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626929" y="481495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983816" y="5380188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14995" y="537930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829275" y="3888850"/>
                <a:ext cx="3202244" cy="1174095"/>
                <a:chOff x="2983816" y="4659086"/>
                <a:chExt cx="3202244" cy="1174095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Memory</a:t>
                  </a: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00" dirty="0"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3"/>
                  <a:endCxn id="44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2995750" y="4815839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626929" y="481495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2983816" y="5380188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614995" y="537930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4893009" y="3881023"/>
                <a:ext cx="3202244" cy="1174095"/>
                <a:chOff x="2983816" y="4659086"/>
                <a:chExt cx="3202244" cy="1174095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Memory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00" dirty="0"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3"/>
                  <a:endCxn id="53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2995750" y="4815839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626929" y="481495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2983816" y="5380190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3614995" y="537930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4904944" y="1338858"/>
                <a:ext cx="3202244" cy="1174095"/>
                <a:chOff x="2983816" y="4659086"/>
                <a:chExt cx="3202244" cy="117409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Memory</a:t>
                  </a: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00" dirty="0"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3"/>
                  <a:endCxn id="62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/>
                <p:cNvSpPr txBox="1"/>
                <p:nvPr/>
              </p:nvSpPr>
              <p:spPr>
                <a:xfrm>
                  <a:off x="2995750" y="4815839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3626929" y="481495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2983816" y="5380190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614995" y="537930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9E3B30C-8D2E-42D5-B23F-6382B41437F5}"/>
                </a:ext>
              </a:extLst>
            </p:cNvPr>
            <p:cNvCxnSpPr>
              <a:cxnSpLocks/>
              <a:stCxn id="15" idx="0"/>
              <a:endCxn id="43" idx="2"/>
            </p:cNvCxnSpPr>
            <p:nvPr/>
          </p:nvCxnSpPr>
          <p:spPr>
            <a:xfrm flipH="1" flipV="1">
              <a:off x="4603017" y="5062946"/>
              <a:ext cx="1637745" cy="7211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E7B869-9E0F-437F-A28D-3F748ED9052C}"/>
                </a:ext>
              </a:extLst>
            </p:cNvPr>
            <p:cNvCxnSpPr>
              <a:cxnSpLocks/>
              <a:stCxn id="15" idx="0"/>
              <a:endCxn id="52" idx="2"/>
            </p:cNvCxnSpPr>
            <p:nvPr/>
          </p:nvCxnSpPr>
          <p:spPr>
            <a:xfrm flipV="1">
              <a:off x="6240762" y="5055120"/>
              <a:ext cx="2425990" cy="7289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0C0CD6E-16B2-4AAE-ADB4-49526F0B9490}"/>
                </a:ext>
              </a:extLst>
            </p:cNvPr>
            <p:cNvSpPr/>
            <p:nvPr/>
          </p:nvSpPr>
          <p:spPr>
            <a:xfrm>
              <a:off x="4002092" y="4009278"/>
              <a:ext cx="1293494" cy="989621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F0CC434-230C-4750-9FAF-F76E6E45A69D}"/>
                </a:ext>
              </a:extLst>
            </p:cNvPr>
            <p:cNvSpPr/>
            <p:nvPr/>
          </p:nvSpPr>
          <p:spPr>
            <a:xfrm>
              <a:off x="8019957" y="4009279"/>
              <a:ext cx="1293494" cy="989621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4081210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With Accelerators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6888" y="2357902"/>
            <a:ext cx="4563433" cy="2136160"/>
            <a:chOff x="1286584" y="1597975"/>
            <a:chExt cx="6491167" cy="2793065"/>
          </a:xfrm>
        </p:grpSpPr>
        <p:grpSp>
          <p:nvGrpSpPr>
            <p:cNvPr id="32" name="Group 31"/>
            <p:cNvGrpSpPr/>
            <p:nvPr/>
          </p:nvGrpSpPr>
          <p:grpSpPr>
            <a:xfrm>
              <a:off x="1875508" y="1597975"/>
              <a:ext cx="5449484" cy="2793065"/>
              <a:chOff x="841210" y="1338858"/>
              <a:chExt cx="7265978" cy="372408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842281" y="1357385"/>
                <a:ext cx="3190309" cy="1174095"/>
                <a:chOff x="2995751" y="4659086"/>
                <a:chExt cx="3190309" cy="1174095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3"/>
                  <a:endCxn id="70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/>
              <p:cNvGrpSpPr/>
              <p:nvPr/>
            </p:nvGrpSpPr>
            <p:grpSpPr>
              <a:xfrm>
                <a:off x="841210" y="3888850"/>
                <a:ext cx="3190309" cy="1174095"/>
                <a:chOff x="2995751" y="4659086"/>
                <a:chExt cx="3190309" cy="117409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3"/>
                  <a:endCxn id="62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4904944" y="3881023"/>
                <a:ext cx="3190309" cy="1174095"/>
                <a:chOff x="2995751" y="4659086"/>
                <a:chExt cx="3190309" cy="1174095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5" name="Straight Connector 54"/>
                <p:cNvCxnSpPr>
                  <a:stCxn id="54" idx="0"/>
                  <a:endCxn id="54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4" idx="3"/>
                  <a:endCxn id="54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4916879" y="1338858"/>
                <a:ext cx="3190309" cy="1174095"/>
                <a:chOff x="2995751" y="4659086"/>
                <a:chExt cx="3190309" cy="1174095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3"/>
                  <a:endCxn id="46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" name="Straight Arrow Connector 4"/>
            <p:cNvCxnSpPr/>
            <p:nvPr/>
          </p:nvCxnSpPr>
          <p:spPr>
            <a:xfrm flipH="1">
              <a:off x="2840287" y="2492331"/>
              <a:ext cx="9024" cy="101967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5887284" y="2492331"/>
              <a:ext cx="9024" cy="101967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1488243" y="2999912"/>
              <a:ext cx="6289508" cy="2256"/>
            </a:xfrm>
            <a:prstGeom prst="straightConnector1">
              <a:avLst/>
            </a:prstGeom>
            <a:ln w="1047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Arrow 15"/>
            <p:cNvSpPr/>
            <p:nvPr/>
          </p:nvSpPr>
          <p:spPr>
            <a:xfrm>
              <a:off x="1294900" y="1621364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1290743" y="1822950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290741" y="2066095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1286584" y="2267680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299059" y="3500587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1294902" y="3702173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1294900" y="3945318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290743" y="4146904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4365190" y="1636888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4361033" y="1838473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4361031" y="2081618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4356874" y="2283204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4369349" y="3516111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4365192" y="3717697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4365190" y="3960841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4361033" y="4162427"/>
              <a:ext cx="621506" cy="22145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74416" y="1377471"/>
            <a:ext cx="1619352" cy="808935"/>
            <a:chOff x="1431852" y="1482096"/>
            <a:chExt cx="1214514" cy="606701"/>
          </a:xfrm>
        </p:grpSpPr>
        <p:sp>
          <p:nvSpPr>
            <p:cNvPr id="78" name="Rectangle 77"/>
            <p:cNvSpPr/>
            <p:nvPr/>
          </p:nvSpPr>
          <p:spPr>
            <a:xfrm>
              <a:off x="1573636" y="1482096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492812" y="1553771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431852" y="1631597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31852" y="1702757"/>
              <a:ext cx="97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GPU / KNL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093584" y="1377471"/>
            <a:ext cx="1619352" cy="808935"/>
            <a:chOff x="1431852" y="1482096"/>
            <a:chExt cx="1214514" cy="606701"/>
          </a:xfrm>
        </p:grpSpPr>
        <p:sp>
          <p:nvSpPr>
            <p:cNvPr id="80" name="Rectangle 79"/>
            <p:cNvSpPr/>
            <p:nvPr/>
          </p:nvSpPr>
          <p:spPr>
            <a:xfrm>
              <a:off x="1573636" y="1482096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492812" y="1553771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431852" y="1631597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31852" y="1702757"/>
              <a:ext cx="97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GPU / KNL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73819" y="4668984"/>
            <a:ext cx="1619352" cy="808935"/>
            <a:chOff x="1431852" y="1482096"/>
            <a:chExt cx="1214514" cy="606701"/>
          </a:xfrm>
        </p:grpSpPr>
        <p:sp>
          <p:nvSpPr>
            <p:cNvPr id="90" name="Rectangle 89"/>
            <p:cNvSpPr/>
            <p:nvPr/>
          </p:nvSpPr>
          <p:spPr>
            <a:xfrm>
              <a:off x="1573636" y="1482096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92812" y="1553771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431852" y="1631597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431852" y="1702757"/>
              <a:ext cx="97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GPU / KNL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093584" y="4668984"/>
            <a:ext cx="1619352" cy="808935"/>
            <a:chOff x="1431852" y="1482096"/>
            <a:chExt cx="1214514" cy="606701"/>
          </a:xfrm>
        </p:grpSpPr>
        <p:sp>
          <p:nvSpPr>
            <p:cNvPr id="95" name="Rectangle 94"/>
            <p:cNvSpPr/>
            <p:nvPr/>
          </p:nvSpPr>
          <p:spPr>
            <a:xfrm>
              <a:off x="1573636" y="1482096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492812" y="1553771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431852" y="1631597"/>
              <a:ext cx="1072730" cy="457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431852" y="1702757"/>
              <a:ext cx="975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GPU / KNL</a:t>
              </a:r>
            </a:p>
          </p:txBody>
        </p:sp>
      </p:grpSp>
      <p:cxnSp>
        <p:nvCxnSpPr>
          <p:cNvPr id="99" name="Straight Arrow Connector 98"/>
          <p:cNvCxnSpPr/>
          <p:nvPr/>
        </p:nvCxnSpPr>
        <p:spPr>
          <a:xfrm flipH="1">
            <a:off x="3835905" y="2113507"/>
            <a:ext cx="5256" cy="32701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3766024" y="4409911"/>
            <a:ext cx="5256" cy="32701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1643927" y="4409911"/>
            <a:ext cx="5256" cy="32701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1622831" y="2093695"/>
            <a:ext cx="5256" cy="32701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08557" y="1312406"/>
            <a:ext cx="5960282" cy="378564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380990" indent="-380990">
              <a:buFont typeface="Arial" charset="0"/>
              <a:buChar char="•"/>
            </a:pPr>
            <a:r>
              <a:rPr lang="en-US" sz="2000" dirty="0"/>
              <a:t>Accelerators: GPUs or Xeon Phi (KNC, KNL)</a:t>
            </a:r>
          </a:p>
          <a:p>
            <a:pPr marL="380990" indent="-380990">
              <a:buFont typeface="Arial" charset="0"/>
              <a:buChar char="•"/>
            </a:pPr>
            <a:r>
              <a:rPr lang="en-US" sz="2000" dirty="0"/>
              <a:t>Programmable with MPI + x</a:t>
            </a:r>
          </a:p>
          <a:p>
            <a:pPr marL="838190" lvl="2" indent="-380990">
              <a:buFont typeface="Arial" charset="0"/>
              <a:buChar char="•"/>
            </a:pPr>
            <a:r>
              <a:rPr lang="en-US" sz="2000" dirty="0"/>
              <a:t>Where x = </a:t>
            </a:r>
            <a:r>
              <a:rPr lang="en-US" sz="2000" dirty="0" err="1"/>
              <a:t>OpenMP</a:t>
            </a:r>
            <a:r>
              <a:rPr lang="en-US" sz="2000" dirty="0"/>
              <a:t>, </a:t>
            </a:r>
            <a:r>
              <a:rPr lang="en-US" sz="2000" dirty="0" err="1"/>
              <a:t>OpenACC</a:t>
            </a:r>
            <a:r>
              <a:rPr lang="en-US" sz="2000" dirty="0"/>
              <a:t>, CUDA, </a:t>
            </a:r>
            <a:r>
              <a:rPr lang="mr-IN" sz="2000" dirty="0"/>
              <a:t>…</a:t>
            </a:r>
            <a:endParaRPr lang="en-US" sz="2000" dirty="0"/>
          </a:p>
          <a:p>
            <a:pPr marL="838190" lvl="2" indent="-380990">
              <a:buFont typeface="Arial" charset="0"/>
              <a:buChar char="•"/>
            </a:pPr>
            <a:r>
              <a:rPr lang="en-US" sz="2000" dirty="0"/>
              <a:t>Or x = </a:t>
            </a:r>
            <a:r>
              <a:rPr lang="en-US" sz="2000" dirty="0" err="1"/>
              <a:t>OpenMP</a:t>
            </a:r>
            <a:r>
              <a:rPr lang="en-US" sz="2000" dirty="0"/>
              <a:t> + CUDA, </a:t>
            </a:r>
            <a:r>
              <a:rPr lang="mr-IN" sz="2000" dirty="0"/>
              <a:t>…</a:t>
            </a:r>
            <a:endParaRPr lang="en-US" sz="2000" dirty="0"/>
          </a:p>
          <a:p>
            <a:pPr marL="380990" lvl="2" indent="-380990">
              <a:buFont typeface="Arial" charset="0"/>
              <a:buChar char="•"/>
            </a:pPr>
            <a:endParaRPr lang="en-US" sz="2000" dirty="0"/>
          </a:p>
          <a:p>
            <a:pPr marL="380990" lvl="2" indent="-380990">
              <a:buFont typeface="Arial" charset="0"/>
              <a:buChar char="•"/>
            </a:pPr>
            <a:r>
              <a:rPr lang="en-US" sz="2000" dirty="0"/>
              <a:t>Increase computational power </a:t>
            </a:r>
          </a:p>
          <a:p>
            <a:pPr marL="838190" lvl="3" indent="-380990">
              <a:buFont typeface="Arial" charset="0"/>
              <a:buChar char="•"/>
            </a:pPr>
            <a:r>
              <a:rPr lang="en-US" sz="2000" dirty="0"/>
              <a:t>Increase FLOPS / Watt</a:t>
            </a:r>
          </a:p>
          <a:p>
            <a:pPr marL="380990" lvl="2" indent="-380990">
              <a:buFont typeface="Arial" charset="0"/>
              <a:buChar char="•"/>
            </a:pPr>
            <a:endParaRPr lang="en-US" sz="2000" dirty="0"/>
          </a:p>
          <a:p>
            <a:pPr marL="380990" lvl="2" indent="-380990">
              <a:buFont typeface="Arial" charset="0"/>
              <a:buChar char="•"/>
            </a:pPr>
            <a:r>
              <a:rPr lang="en-US" sz="2000" dirty="0"/>
              <a:t>Top500.org </a:t>
            </a:r>
          </a:p>
          <a:p>
            <a:pPr marL="838190" lvl="3" indent="-380990">
              <a:buFont typeface="Arial" charset="0"/>
              <a:buChar char="•"/>
            </a:pPr>
            <a:r>
              <a:rPr lang="en-US" sz="2000" dirty="0"/>
              <a:t>Shift toward systems with accelerators a few years ago</a:t>
            </a:r>
          </a:p>
          <a:p>
            <a:pPr marL="380990" lvl="1" indent="-38099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2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HPC Cluster</a:t>
            </a:r>
          </a:p>
          <a:p>
            <a:r>
              <a:rPr lang="en-US" dirty="0"/>
              <a:t>Compute </a:t>
            </a:r>
          </a:p>
          <a:p>
            <a:r>
              <a:rPr lang="en-US" dirty="0"/>
              <a:t>Memory</a:t>
            </a:r>
          </a:p>
          <a:p>
            <a:r>
              <a:rPr lang="en-US" dirty="0"/>
              <a:t>Disk </a:t>
            </a:r>
          </a:p>
          <a:p>
            <a:r>
              <a:rPr lang="en-US" dirty="0"/>
              <a:t>Emerging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51500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(Most) modern processors are multicores</a:t>
            </a:r>
          </a:p>
          <a:p>
            <a:pPr lvl="1"/>
            <a:r>
              <a:rPr lang="en-US" dirty="0"/>
              <a:t>Intel Xeon</a:t>
            </a:r>
          </a:p>
          <a:p>
            <a:pPr lvl="1"/>
            <a:r>
              <a:rPr lang="en-US" dirty="0"/>
              <a:t>IBM Power</a:t>
            </a:r>
          </a:p>
          <a:p>
            <a:pPr lvl="1"/>
            <a:r>
              <a:rPr lang="en-US" dirty="0"/>
              <a:t>AMD Opteron</a:t>
            </a:r>
          </a:p>
          <a:p>
            <a:pPr lvl="1"/>
            <a:r>
              <a:rPr lang="en-US" dirty="0"/>
              <a:t>ARM processors</a:t>
            </a:r>
          </a:p>
          <a:p>
            <a:pPr lvl="1"/>
            <a:r>
              <a:rPr lang="en-US" dirty="0"/>
              <a:t>Mobile processors</a:t>
            </a:r>
          </a:p>
          <a:p>
            <a:pPr lvl="1"/>
            <a:endParaRPr lang="en-US" dirty="0"/>
          </a:p>
          <a:p>
            <a:r>
              <a:rPr lang="en-US" dirty="0"/>
              <a:t>Most have vector units</a:t>
            </a:r>
          </a:p>
          <a:p>
            <a:r>
              <a:rPr lang="en-US" dirty="0"/>
              <a:t>Most have multiple cache levels</a:t>
            </a:r>
          </a:p>
          <a:p>
            <a:r>
              <a:rPr lang="en-US" dirty="0"/>
              <a:t>Require special care to program (multi-threading, vectorization,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Free lunch is over!</a:t>
            </a:r>
          </a:p>
          <a:p>
            <a:r>
              <a:rPr lang="en-US" dirty="0"/>
              <a:t>Instruction set</a:t>
            </a:r>
          </a:p>
          <a:p>
            <a:pPr lvl="1"/>
            <a:r>
              <a:rPr lang="en-US" dirty="0"/>
              <a:t>x86_64 – Intel and AMD </a:t>
            </a:r>
          </a:p>
          <a:p>
            <a:pPr lvl="1"/>
            <a:r>
              <a:rPr lang="en-US" dirty="0"/>
              <a:t>Power, ARM, NVIDIA, </a:t>
            </a:r>
            <a:r>
              <a:rPr lang="en-US" dirty="0" err="1"/>
              <a:t>etc</a:t>
            </a:r>
            <a:r>
              <a:rPr lang="en-US" dirty="0"/>
              <a:t> have different instruction 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425" y="273867"/>
            <a:ext cx="3322427" cy="2282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4425" y="2263491"/>
            <a:ext cx="1726839" cy="29238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Intel </a:t>
            </a:r>
            <a:r>
              <a:rPr lang="en-US" sz="1100" dirty="0" err="1">
                <a:solidFill>
                  <a:schemeClr val="bg1"/>
                </a:solidFill>
              </a:rPr>
              <a:t>Skylake</a:t>
            </a:r>
            <a:r>
              <a:rPr lang="en-US" sz="1100" dirty="0">
                <a:solidFill>
                  <a:schemeClr val="bg1"/>
                </a:solidFill>
              </a:rPr>
              <a:t> 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25" y="3042173"/>
            <a:ext cx="3322427" cy="35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0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43FE13-3FBF-432E-B0A9-2A6586360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Layout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A0E729-01CE-4367-91E3-4A948CED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64" y="1160584"/>
            <a:ext cx="6702084" cy="5115418"/>
          </a:xfrm>
        </p:spPr>
        <p:txBody>
          <a:bodyPr/>
          <a:lstStyle/>
          <a:p>
            <a:r>
              <a:rPr lang="en-US" dirty="0"/>
              <a:t>Typical nodes have 1, 2, or 4 </a:t>
            </a:r>
            <a:r>
              <a:rPr lang="en-US" u="sng" dirty="0"/>
              <a:t>Processor</a:t>
            </a:r>
            <a:r>
              <a:rPr lang="en-US" dirty="0"/>
              <a:t>s (</a:t>
            </a:r>
            <a:r>
              <a:rPr lang="en-US" u="sng" dirty="0"/>
              <a:t>CPU</a:t>
            </a:r>
            <a:r>
              <a:rPr lang="en-US" dirty="0"/>
              <a:t>s)</a:t>
            </a:r>
          </a:p>
          <a:p>
            <a:pPr lvl="1"/>
            <a:r>
              <a:rPr lang="en-US" dirty="0"/>
              <a:t>1: laptop/desktops/servers</a:t>
            </a:r>
          </a:p>
          <a:p>
            <a:pPr lvl="1"/>
            <a:r>
              <a:rPr lang="en-US" dirty="0"/>
              <a:t>2: servers/clusters</a:t>
            </a:r>
          </a:p>
          <a:p>
            <a:pPr lvl="1"/>
            <a:r>
              <a:rPr lang="en-US" dirty="0"/>
              <a:t>4: high end special use</a:t>
            </a:r>
          </a:p>
          <a:p>
            <a:r>
              <a:rPr lang="en-US" dirty="0"/>
              <a:t>Each processor is attached to a </a:t>
            </a:r>
            <a:r>
              <a:rPr lang="en-US" u="sng" dirty="0"/>
              <a:t>socket</a:t>
            </a:r>
          </a:p>
          <a:p>
            <a:r>
              <a:rPr lang="en-US" dirty="0"/>
              <a:t>Each processor has multiple </a:t>
            </a:r>
            <a:r>
              <a:rPr lang="en-US" u="sng" dirty="0"/>
              <a:t>cores</a:t>
            </a:r>
          </a:p>
          <a:p>
            <a:r>
              <a:rPr lang="en-US" dirty="0"/>
              <a:t>Processors connected via interconnect</a:t>
            </a:r>
          </a:p>
          <a:p>
            <a:r>
              <a:rPr lang="en-US" dirty="0"/>
              <a:t>Memory associated with processor</a:t>
            </a:r>
          </a:p>
          <a:p>
            <a:pPr lvl="1"/>
            <a:r>
              <a:rPr lang="en-US" dirty="0"/>
              <a:t>Programmer sees single node </a:t>
            </a:r>
            <a:br>
              <a:rPr lang="en-US" dirty="0"/>
            </a:br>
            <a:r>
              <a:rPr lang="en-US" dirty="0"/>
              <a:t>memory address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7A1BE-E533-4B8C-A934-19E2DF584474}"/>
              </a:ext>
            </a:extLst>
          </p:cNvPr>
          <p:cNvSpPr txBox="1"/>
          <p:nvPr/>
        </p:nvSpPr>
        <p:spPr>
          <a:xfrm>
            <a:off x="7306253" y="1124264"/>
            <a:ext cx="13533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Processor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99B919-FC3B-47D1-9790-C395C8767EAA}"/>
              </a:ext>
            </a:extLst>
          </p:cNvPr>
          <p:cNvCxnSpPr>
            <a:cxnSpLocks/>
          </p:cNvCxnSpPr>
          <p:nvPr/>
        </p:nvCxnSpPr>
        <p:spPr>
          <a:xfrm>
            <a:off x="7770387" y="1512788"/>
            <a:ext cx="0" cy="83877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7CB01F-B7D5-440A-BB6F-74786B2AABDA}"/>
              </a:ext>
            </a:extLst>
          </p:cNvPr>
          <p:cNvSpPr txBox="1"/>
          <p:nvPr/>
        </p:nvSpPr>
        <p:spPr>
          <a:xfrm>
            <a:off x="7600586" y="2445988"/>
            <a:ext cx="791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3C6A2-4FAC-4F7F-8300-64A6821C8300}"/>
              </a:ext>
            </a:extLst>
          </p:cNvPr>
          <p:cNvSpPr txBox="1"/>
          <p:nvPr/>
        </p:nvSpPr>
        <p:spPr>
          <a:xfrm>
            <a:off x="7935866" y="2439892"/>
            <a:ext cx="791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AF6210-272D-4CA0-828F-B7EF80268E05}"/>
              </a:ext>
            </a:extLst>
          </p:cNvPr>
          <p:cNvSpPr txBox="1"/>
          <p:nvPr/>
        </p:nvSpPr>
        <p:spPr>
          <a:xfrm>
            <a:off x="7612778" y="2765449"/>
            <a:ext cx="791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5BC27-D960-470C-A815-DE9753929B2B}"/>
              </a:ext>
            </a:extLst>
          </p:cNvPr>
          <p:cNvSpPr txBox="1"/>
          <p:nvPr/>
        </p:nvSpPr>
        <p:spPr>
          <a:xfrm>
            <a:off x="7947718" y="2767630"/>
            <a:ext cx="791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967E4E-5D6B-4498-B61A-C2640DF6D8E5}"/>
              </a:ext>
            </a:extLst>
          </p:cNvPr>
          <p:cNvGrpSpPr/>
          <p:nvPr/>
        </p:nvGrpSpPr>
        <p:grpSpPr>
          <a:xfrm>
            <a:off x="6496657" y="1774841"/>
            <a:ext cx="5597806" cy="3716216"/>
            <a:chOff x="6496657" y="1774841"/>
            <a:chExt cx="5597806" cy="37162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7A0930-D12A-465B-8E4B-4798BF3867BC}"/>
                </a:ext>
              </a:extLst>
            </p:cNvPr>
            <p:cNvGrpSpPr/>
            <p:nvPr/>
          </p:nvGrpSpPr>
          <p:grpSpPr>
            <a:xfrm>
              <a:off x="6496657" y="1774841"/>
              <a:ext cx="5597806" cy="3716216"/>
              <a:chOff x="3892062" y="1113692"/>
              <a:chExt cx="5597806" cy="371621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8BFA8D5-9075-44FF-B68A-7C9FBD839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661" y="1690412"/>
                <a:ext cx="3487872" cy="2950295"/>
              </a:xfrm>
              <a:prstGeom prst="rect">
                <a:avLst/>
              </a:prstGeom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B3526AF-B3A7-4BDB-A9BA-57F9608CF2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4621" y="2529240"/>
                <a:ext cx="1304221" cy="0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DB9CE3-0391-4D4A-96BB-DD127EF73DD4}"/>
                  </a:ext>
                </a:extLst>
              </p:cNvPr>
              <p:cNvSpPr/>
              <p:nvPr/>
            </p:nvSpPr>
            <p:spPr>
              <a:xfrm>
                <a:off x="3892062" y="1113692"/>
                <a:ext cx="4325816" cy="371621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C0B881-1F73-4304-B5E6-67CC283E59D0}"/>
                  </a:ext>
                </a:extLst>
              </p:cNvPr>
              <p:cNvSpPr txBox="1"/>
              <p:nvPr/>
            </p:nvSpPr>
            <p:spPr>
              <a:xfrm>
                <a:off x="7897130" y="2190688"/>
                <a:ext cx="1592738" cy="9541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121917" tIns="60958" rIns="121917" bIns="60958" rtlCol="0">
                <a:spAutoFit/>
              </a:bodyPr>
              <a:lstStyle/>
              <a:p>
                <a:r>
                  <a:rPr lang="en-US" u="sng" dirty="0"/>
                  <a:t>Interconnect</a:t>
                </a:r>
              </a:p>
              <a:p>
                <a:r>
                  <a:rPr lang="en-US" dirty="0"/>
                  <a:t>Intel: QPI/UPI</a:t>
                </a:r>
              </a:p>
              <a:p>
                <a:r>
                  <a:rPr lang="en-US" dirty="0"/>
                  <a:t>AMD: HT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47B6C0-55B0-46BD-BF08-769ED15A6951}"/>
                </a:ext>
              </a:extLst>
            </p:cNvPr>
            <p:cNvSpPr/>
            <p:nvPr/>
          </p:nvSpPr>
          <p:spPr>
            <a:xfrm>
              <a:off x="8404574" y="2109216"/>
              <a:ext cx="313405" cy="467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2493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315" y="0"/>
            <a:ext cx="10515600" cy="805458"/>
          </a:xfrm>
        </p:spPr>
        <p:txBody>
          <a:bodyPr/>
          <a:lstStyle/>
          <a:p>
            <a:r>
              <a:rPr lang="en-US" dirty="0"/>
              <a:t>Motherboard Layouts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19" y="1221657"/>
            <a:ext cx="3288963" cy="290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08" y="1221657"/>
            <a:ext cx="3487872" cy="29502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20392" y="4388364"/>
            <a:ext cx="4836416" cy="1354217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1600" b="1" dirty="0">
                <a:solidFill>
                  <a:srgbClr val="222222"/>
                </a:solidFill>
                <a:latin typeface="arial" charset="0"/>
              </a:rPr>
              <a:t>Symmetric </a:t>
            </a:r>
            <a:r>
              <a:rPr lang="en-US" sz="1600" b="1" dirty="0" err="1">
                <a:solidFill>
                  <a:srgbClr val="222222"/>
                </a:solidFill>
                <a:latin typeface="arial" charset="0"/>
              </a:rPr>
              <a:t>MultiProcessing</a:t>
            </a:r>
            <a:r>
              <a:rPr lang="en-US" sz="1600" b="1" dirty="0">
                <a:solidFill>
                  <a:srgbClr val="222222"/>
                </a:solidFill>
                <a:latin typeface="arial" charset="0"/>
              </a:rPr>
              <a:t> (SMP)</a:t>
            </a:r>
          </a:p>
          <a:p>
            <a:r>
              <a:rPr lang="en-US" sz="1600" dirty="0"/>
              <a:t>front side bus (FSB) bottlenecks in SMP systems, device-to-memory bandwidth via north bridge, north bridge to RAM bandwidth limitations.</a:t>
            </a:r>
          </a:p>
          <a:p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6914008" y="4386691"/>
            <a:ext cx="4596664" cy="184665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1600" b="1" dirty="0">
                <a:solidFill>
                  <a:srgbClr val="222222"/>
                </a:solidFill>
                <a:latin typeface="Arial" charset="0"/>
              </a:rPr>
              <a:t>Non-Uniform Memory Access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 (</a:t>
            </a:r>
            <a:r>
              <a:rPr lang="en-US" sz="1600" b="1" dirty="0">
                <a:solidFill>
                  <a:srgbClr val="222222"/>
                </a:solidFill>
                <a:latin typeface="Arial" charset="0"/>
              </a:rPr>
              <a:t>NUMA</a:t>
            </a:r>
            <a:r>
              <a:rPr lang="en-US" sz="1600" dirty="0">
                <a:solidFill>
                  <a:srgbClr val="222222"/>
                </a:solidFill>
                <a:latin typeface="Arial" charset="0"/>
              </a:rPr>
              <a:t>)</a:t>
            </a:r>
          </a:p>
          <a:p>
            <a:r>
              <a:rPr lang="en-US" sz="1600" dirty="0"/>
              <a:t>physical memory partitioned per CPU, fast interconnect to link CPUs to each other and to I/O.</a:t>
            </a:r>
          </a:p>
          <a:p>
            <a:r>
              <a:rPr lang="en-US" sz="1600" dirty="0"/>
              <a:t>Remove bottleneck but memory is no longer uniform – 30-50% overhead to accessing remote memory, up to 50x in obscure multi-hop systems.</a:t>
            </a:r>
          </a:p>
          <a:p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0548258" y="65316"/>
            <a:ext cx="1656858" cy="67710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/>
              <a:t>Elmer / </a:t>
            </a:r>
            <a:r>
              <a:rPr lang="en-US" dirty="0" err="1"/>
              <a:t>Tuura</a:t>
            </a:r>
            <a:r>
              <a:rPr lang="en-US" dirty="0"/>
              <a:t> /</a:t>
            </a:r>
          </a:p>
          <a:p>
            <a:r>
              <a:rPr lang="en-US" dirty="0"/>
              <a:t>Lefebvre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26226" y="1928091"/>
            <a:ext cx="1592738" cy="677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/>
              <a:t>Intel QPI/UPI,</a:t>
            </a:r>
          </a:p>
          <a:p>
            <a:r>
              <a:rPr lang="en-US" dirty="0"/>
              <a:t>AMD HT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5B2467-D2E2-4F46-A4CB-21D92BFD03CE}"/>
              </a:ext>
            </a:extLst>
          </p:cNvPr>
          <p:cNvCxnSpPr/>
          <p:nvPr/>
        </p:nvCxnSpPr>
        <p:spPr>
          <a:xfrm flipH="1">
            <a:off x="9322972" y="2266643"/>
            <a:ext cx="120496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05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HPC Cluster</a:t>
            </a:r>
          </a:p>
          <a:p>
            <a:r>
              <a:rPr lang="en-US" dirty="0"/>
              <a:t>Compute </a:t>
            </a:r>
          </a:p>
          <a:p>
            <a:r>
              <a:rPr lang="en-US" dirty="0"/>
              <a:t>Memory</a:t>
            </a:r>
          </a:p>
          <a:p>
            <a:r>
              <a:rPr lang="en-US" dirty="0"/>
              <a:t>Disk </a:t>
            </a:r>
          </a:p>
          <a:p>
            <a:r>
              <a:rPr lang="en-US" dirty="0"/>
              <a:t>Emerging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085477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A7CA-A8DD-A046-B038-BF84583C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Intel Skylake CPU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85DF9-92DB-DB42-993E-FA94F10757A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/>
              <a:t>7/23/18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208E6-3832-844D-90A1-A11C826916D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/>
              <a:t>CoDas-HEP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3A79B-7473-214D-95BC-999AAD1D2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" y="1405589"/>
            <a:ext cx="5744519" cy="54185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52F347-30C6-4F42-8219-C48F6CBEE8FC}"/>
              </a:ext>
            </a:extLst>
          </p:cNvPr>
          <p:cNvSpPr/>
          <p:nvPr/>
        </p:nvSpPr>
        <p:spPr>
          <a:xfrm>
            <a:off x="2802467" y="2345267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17AB76-361D-584A-90C6-77B2DEBF140A}"/>
              </a:ext>
            </a:extLst>
          </p:cNvPr>
          <p:cNvSpPr/>
          <p:nvPr/>
        </p:nvSpPr>
        <p:spPr>
          <a:xfrm>
            <a:off x="3981507" y="2341828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4DE4F-8A66-5349-B5B9-1DADDB1EA23A}"/>
              </a:ext>
            </a:extLst>
          </p:cNvPr>
          <p:cNvSpPr/>
          <p:nvPr/>
        </p:nvSpPr>
        <p:spPr>
          <a:xfrm>
            <a:off x="2802467" y="4045744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4E740-87AB-4947-BDA5-4F86A941DE44}"/>
              </a:ext>
            </a:extLst>
          </p:cNvPr>
          <p:cNvSpPr/>
          <p:nvPr/>
        </p:nvSpPr>
        <p:spPr>
          <a:xfrm>
            <a:off x="3981507" y="4050772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BCFC9-A675-CF4A-BBE2-7DFDA5913CD5}"/>
              </a:ext>
            </a:extLst>
          </p:cNvPr>
          <p:cNvSpPr/>
          <p:nvPr/>
        </p:nvSpPr>
        <p:spPr>
          <a:xfrm>
            <a:off x="2802467" y="4916488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B32EB-F332-8841-9CAA-93D7560992D0}"/>
              </a:ext>
            </a:extLst>
          </p:cNvPr>
          <p:cNvSpPr/>
          <p:nvPr/>
        </p:nvSpPr>
        <p:spPr>
          <a:xfrm>
            <a:off x="3981507" y="4913050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42015D-2030-4F4C-BA06-DE4A2EE434A9}"/>
              </a:ext>
            </a:extLst>
          </p:cNvPr>
          <p:cNvSpPr/>
          <p:nvPr/>
        </p:nvSpPr>
        <p:spPr>
          <a:xfrm>
            <a:off x="2802467" y="3192404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57B78D-98CA-CF40-B1B2-714675B1200E}"/>
              </a:ext>
            </a:extLst>
          </p:cNvPr>
          <p:cNvSpPr/>
          <p:nvPr/>
        </p:nvSpPr>
        <p:spPr>
          <a:xfrm>
            <a:off x="2802467" y="5769240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D8333B-1C04-D944-810E-E95E62E2C9D6}"/>
              </a:ext>
            </a:extLst>
          </p:cNvPr>
          <p:cNvSpPr/>
          <p:nvPr/>
        </p:nvSpPr>
        <p:spPr>
          <a:xfrm>
            <a:off x="3981507" y="5765802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1A4C7-AF93-F44F-838E-24D4305A0571}"/>
              </a:ext>
            </a:extLst>
          </p:cNvPr>
          <p:cNvSpPr/>
          <p:nvPr/>
        </p:nvSpPr>
        <p:spPr>
          <a:xfrm>
            <a:off x="3981507" y="3192404"/>
            <a:ext cx="1159933" cy="829733"/>
          </a:xfrm>
          <a:prstGeom prst="rect">
            <a:avLst/>
          </a:prstGeom>
          <a:solidFill>
            <a:schemeClr val="accent1">
              <a:lumMod val="40000"/>
              <a:lumOff val="60000"/>
              <a:alpha val="41961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397CD-A3D5-0042-8A65-7F5CF4F61D78}"/>
              </a:ext>
            </a:extLst>
          </p:cNvPr>
          <p:cNvSpPr txBox="1"/>
          <p:nvPr/>
        </p:nvSpPr>
        <p:spPr>
          <a:xfrm>
            <a:off x="3000705" y="2556346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124327-52B4-034D-B231-D91587C3A7E9}"/>
              </a:ext>
            </a:extLst>
          </p:cNvPr>
          <p:cNvSpPr txBox="1"/>
          <p:nvPr/>
        </p:nvSpPr>
        <p:spPr>
          <a:xfrm>
            <a:off x="2984744" y="3395918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C6611-A9EF-9B40-A89E-6B9CD1FB39BE}"/>
              </a:ext>
            </a:extLst>
          </p:cNvPr>
          <p:cNvSpPr txBox="1"/>
          <p:nvPr/>
        </p:nvSpPr>
        <p:spPr>
          <a:xfrm>
            <a:off x="3016666" y="4276270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4A4070-A2EA-144F-AEF6-84BA7A5392E8}"/>
              </a:ext>
            </a:extLst>
          </p:cNvPr>
          <p:cNvSpPr txBox="1"/>
          <p:nvPr/>
        </p:nvSpPr>
        <p:spPr>
          <a:xfrm>
            <a:off x="3000705" y="5115842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301B28-EF90-1942-B2AD-5AB5D2293F7F}"/>
              </a:ext>
            </a:extLst>
          </p:cNvPr>
          <p:cNvSpPr txBox="1"/>
          <p:nvPr/>
        </p:nvSpPr>
        <p:spPr>
          <a:xfrm>
            <a:off x="3016666" y="5962328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D29DE8-082C-6C44-B22B-3754D06EEE0F}"/>
              </a:ext>
            </a:extLst>
          </p:cNvPr>
          <p:cNvSpPr txBox="1"/>
          <p:nvPr/>
        </p:nvSpPr>
        <p:spPr>
          <a:xfrm>
            <a:off x="4179745" y="5134233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39B3A2-7D83-124E-ACEF-F6B25C5E894C}"/>
              </a:ext>
            </a:extLst>
          </p:cNvPr>
          <p:cNvSpPr txBox="1"/>
          <p:nvPr/>
        </p:nvSpPr>
        <p:spPr>
          <a:xfrm>
            <a:off x="4179745" y="2545625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DA46D4-15AC-2147-B552-28732CEC6D43}"/>
              </a:ext>
            </a:extLst>
          </p:cNvPr>
          <p:cNvSpPr txBox="1"/>
          <p:nvPr/>
        </p:nvSpPr>
        <p:spPr>
          <a:xfrm>
            <a:off x="4168004" y="4255426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8167D-CFF6-7947-99CE-E1F4D0023897}"/>
              </a:ext>
            </a:extLst>
          </p:cNvPr>
          <p:cNvSpPr txBox="1"/>
          <p:nvPr/>
        </p:nvSpPr>
        <p:spPr>
          <a:xfrm>
            <a:off x="4195706" y="5973697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F2D90F-40B4-634A-877C-D3DBC75F9EA0}"/>
              </a:ext>
            </a:extLst>
          </p:cNvPr>
          <p:cNvSpPr txBox="1"/>
          <p:nvPr/>
        </p:nvSpPr>
        <p:spPr>
          <a:xfrm>
            <a:off x="3963875" y="3249199"/>
            <a:ext cx="1195193" cy="67710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Memory</a:t>
            </a:r>
          </a:p>
          <a:p>
            <a:pPr algn="ctr"/>
            <a:r>
              <a:rPr lang="en-US" dirty="0">
                <a:highlight>
                  <a:srgbClr val="FFFF00"/>
                </a:highlight>
              </a:rPr>
              <a:t>Controller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FC3DA-D90F-254B-93FC-F04B725E0ABF}"/>
              </a:ext>
            </a:extLst>
          </p:cNvPr>
          <p:cNvSpPr/>
          <p:nvPr/>
        </p:nvSpPr>
        <p:spPr>
          <a:xfrm>
            <a:off x="5160547" y="1981229"/>
            <a:ext cx="351253" cy="3031037"/>
          </a:xfrm>
          <a:prstGeom prst="rect">
            <a:avLst/>
          </a:prstGeom>
          <a:solidFill>
            <a:schemeClr val="accent2">
              <a:lumMod val="40000"/>
              <a:lumOff val="60000"/>
              <a:alpha val="41961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6D1E97-205B-A64E-8367-9FCAAEDBCCA1}"/>
              </a:ext>
            </a:extLst>
          </p:cNvPr>
          <p:cNvSpPr txBox="1"/>
          <p:nvPr/>
        </p:nvSpPr>
        <p:spPr>
          <a:xfrm rot="16200000">
            <a:off x="5016653" y="3254418"/>
            <a:ext cx="656584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DDR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D1643-CDC2-6B42-96AD-E374443B1FB2}"/>
              </a:ext>
            </a:extLst>
          </p:cNvPr>
          <p:cNvSpPr/>
          <p:nvPr/>
        </p:nvSpPr>
        <p:spPr>
          <a:xfrm>
            <a:off x="493240" y="1488395"/>
            <a:ext cx="4628976" cy="829733"/>
          </a:xfrm>
          <a:prstGeom prst="rect">
            <a:avLst/>
          </a:prstGeom>
          <a:solidFill>
            <a:schemeClr val="tx2">
              <a:lumMod val="40000"/>
              <a:lumOff val="60000"/>
              <a:alpha val="41961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CB0A17-E4C9-2F43-92EB-5E05B070B38D}"/>
              </a:ext>
            </a:extLst>
          </p:cNvPr>
          <p:cNvSpPr txBox="1"/>
          <p:nvPr/>
        </p:nvSpPr>
        <p:spPr>
          <a:xfrm>
            <a:off x="1089411" y="1674344"/>
            <a:ext cx="1759475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UPI, PCIe, DMI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2C4727B5-2C21-DE4A-93FD-5A59908ED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607" y="1783832"/>
            <a:ext cx="5757931" cy="4626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latin typeface="Arial" charset="0"/>
              </a:rPr>
              <a:t>Core Definition (</a:t>
            </a:r>
            <a:r>
              <a:rPr lang="en-US" b="1" dirty="0" err="1">
                <a:latin typeface="Arial" charset="0"/>
              </a:rPr>
              <a:t>Jarp</a:t>
            </a:r>
            <a:r>
              <a:rPr lang="en-US" b="1" dirty="0">
                <a:latin typeface="Arial" charset="0"/>
              </a:rPr>
              <a:t>):</a:t>
            </a:r>
          </a:p>
          <a:p>
            <a:r>
              <a:rPr lang="en-US" dirty="0">
                <a:latin typeface="Arial" charset="0"/>
              </a:rPr>
              <a:t>“A complete ensemble of execution logic, and cache storage as well as register files plus instruction counter (IC) for executing a software process or thread.”</a:t>
            </a:r>
          </a:p>
          <a:p>
            <a:pPr marL="0" indent="0">
              <a:buNone/>
            </a:pPr>
            <a:endParaRPr lang="en-US" sz="1900" dirty="0">
              <a:latin typeface="Arial" charset="0"/>
            </a:endParaRPr>
          </a:p>
          <a:p>
            <a:pPr marL="0" indent="0">
              <a:buNone/>
            </a:pPr>
            <a:r>
              <a:rPr lang="en-US" sz="1900" dirty="0">
                <a:latin typeface="Arial" charset="0"/>
              </a:rPr>
              <a:t>Memory Controller</a:t>
            </a:r>
          </a:p>
          <a:p>
            <a:pPr marL="0" indent="0">
              <a:buNone/>
            </a:pPr>
            <a:r>
              <a:rPr lang="en-US" sz="1900" dirty="0">
                <a:latin typeface="Arial" charset="0"/>
              </a:rPr>
              <a:t>UPI </a:t>
            </a:r>
            <a:r>
              <a:rPr lang="mr-IN" sz="1900" dirty="0">
                <a:latin typeface="Arial" charset="0"/>
              </a:rPr>
              <a:t>–</a:t>
            </a:r>
            <a:r>
              <a:rPr lang="en-US" sz="1900" dirty="0">
                <a:latin typeface="Arial" charset="0"/>
              </a:rPr>
              <a:t> Intel </a:t>
            </a:r>
            <a:r>
              <a:rPr lang="en-US" sz="1900" dirty="0" err="1">
                <a:latin typeface="Arial" charset="0"/>
              </a:rPr>
              <a:t>UltraPath</a:t>
            </a:r>
            <a:r>
              <a:rPr lang="en-US" sz="1900" dirty="0">
                <a:latin typeface="Arial" charset="0"/>
              </a:rPr>
              <a:t> Interconnect</a:t>
            </a:r>
          </a:p>
          <a:p>
            <a:pPr marL="0" indent="0">
              <a:buNone/>
            </a:pPr>
            <a:r>
              <a:rPr lang="en-US" sz="1900" dirty="0" err="1">
                <a:latin typeface="Arial" charset="0"/>
              </a:rPr>
              <a:t>PCIe</a:t>
            </a:r>
            <a:r>
              <a:rPr lang="en-US" sz="1900" dirty="0">
                <a:latin typeface="Arial" charset="0"/>
              </a:rPr>
              <a:t> </a:t>
            </a:r>
            <a:r>
              <a:rPr lang="mr-IN" sz="1900" dirty="0">
                <a:latin typeface="Arial" charset="0"/>
              </a:rPr>
              <a:t>–</a:t>
            </a:r>
            <a:r>
              <a:rPr lang="en-US" sz="1900" dirty="0">
                <a:latin typeface="Arial" charset="0"/>
              </a:rPr>
              <a:t> Peripheral Component Interconnect Express</a:t>
            </a:r>
          </a:p>
          <a:p>
            <a:pPr marL="0" indent="0">
              <a:buNone/>
            </a:pPr>
            <a:r>
              <a:rPr lang="en-US" sz="1900" dirty="0">
                <a:latin typeface="Arial" charset="0"/>
              </a:rPr>
              <a:t>DMI </a:t>
            </a:r>
            <a:r>
              <a:rPr lang="mr-IN" sz="1900" dirty="0">
                <a:latin typeface="Arial" charset="0"/>
              </a:rPr>
              <a:t>–</a:t>
            </a:r>
            <a:r>
              <a:rPr lang="en-US" sz="1900" dirty="0">
                <a:latin typeface="Arial" charset="0"/>
              </a:rPr>
              <a:t>  Direct Media Interface</a:t>
            </a:r>
          </a:p>
          <a:p>
            <a:pPr marL="0" indent="0">
              <a:buNone/>
            </a:pPr>
            <a:r>
              <a:rPr lang="en-US" sz="1900" dirty="0">
                <a:latin typeface="Arial" charset="0"/>
              </a:rPr>
              <a:t>DDR </a:t>
            </a:r>
            <a:r>
              <a:rPr lang="mr-IN" sz="1900" dirty="0">
                <a:latin typeface="Arial" charset="0"/>
              </a:rPr>
              <a:t>–</a:t>
            </a:r>
            <a:r>
              <a:rPr lang="en-US" sz="1900" dirty="0">
                <a:latin typeface="Arial" charset="0"/>
              </a:rPr>
              <a:t> Double Data Rate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7B03943-ED24-834F-A4C8-04CA684BA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53" y="365126"/>
            <a:ext cx="2109737" cy="1784569"/>
          </a:xfrm>
          <a:prstGeom prst="rect">
            <a:avLst/>
          </a:prstGeom>
        </p:spPr>
      </p:pic>
      <p:sp>
        <p:nvSpPr>
          <p:cNvPr id="36" name="Donut 35">
            <a:extLst>
              <a:ext uri="{FF2B5EF4-FFF2-40B4-BE49-F238E27FC236}">
                <a16:creationId xmlns:a16="http://schemas.microsoft.com/office/drawing/2014/main" id="{50175468-1E5F-AC4F-B78B-F04AE29E9E5E}"/>
              </a:ext>
            </a:extLst>
          </p:cNvPr>
          <p:cNvSpPr/>
          <p:nvPr/>
        </p:nvSpPr>
        <p:spPr>
          <a:xfrm>
            <a:off x="10221578" y="142923"/>
            <a:ext cx="775855" cy="891549"/>
          </a:xfrm>
          <a:prstGeom prst="donut">
            <a:avLst>
              <a:gd name="adj" fmla="val 1138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80A4B-BD8A-477F-840F-C36555C42498}"/>
              </a:ext>
            </a:extLst>
          </p:cNvPr>
          <p:cNvSpPr txBox="1"/>
          <p:nvPr/>
        </p:nvSpPr>
        <p:spPr>
          <a:xfrm>
            <a:off x="11137037" y="6492874"/>
            <a:ext cx="1054963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/>
              <a:t>Lefebvre</a:t>
            </a:r>
          </a:p>
        </p:txBody>
      </p:sp>
    </p:spTree>
    <p:extLst>
      <p:ext uri="{BB962C8B-B14F-4D97-AF65-F5344CB8AC3E}">
        <p14:creationId xmlns:p14="http://schemas.microsoft.com/office/powerpoint/2010/main" val="197109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8626-677E-044F-A62C-B1FB73CE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Skylake Core Microarchitecture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33482-5691-EC43-AD08-B21BD1D1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9" y="1530860"/>
            <a:ext cx="9019032" cy="4825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38B16B-F956-C946-BF86-C8AA30338C93}"/>
              </a:ext>
            </a:extLst>
          </p:cNvPr>
          <p:cNvSpPr txBox="1"/>
          <p:nvPr/>
        </p:nvSpPr>
        <p:spPr>
          <a:xfrm>
            <a:off x="9265922" y="2133759"/>
            <a:ext cx="2651759" cy="344709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/>
              <a:t>Key Components:</a:t>
            </a:r>
          </a:p>
          <a:p>
            <a:endParaRPr lang="en-US" b="1" dirty="0"/>
          </a:p>
          <a:p>
            <a:r>
              <a:rPr lang="en-US" dirty="0"/>
              <a:t>Control logic</a:t>
            </a:r>
          </a:p>
          <a:p>
            <a:r>
              <a:rPr lang="en-US" dirty="0"/>
              <a:t>Register file</a:t>
            </a:r>
          </a:p>
          <a:p>
            <a:r>
              <a:rPr lang="en-US" dirty="0"/>
              <a:t>Functional Units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/>
              <a:t>ALU (arithmetic and logic unit)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/>
              <a:t>FPU (floating point unit)</a:t>
            </a:r>
          </a:p>
          <a:p>
            <a:pPr marL="0" lvl="5"/>
            <a:endParaRPr lang="en-US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/>
              <a:t>Data Transfer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/>
              <a:t>Load / Store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0A9B03-4A20-42A3-98B8-DC4D0F8E1F5D}"/>
              </a:ext>
            </a:extLst>
          </p:cNvPr>
          <p:cNvGrpSpPr/>
          <p:nvPr/>
        </p:nvGrpSpPr>
        <p:grpSpPr>
          <a:xfrm>
            <a:off x="644769" y="609600"/>
            <a:ext cx="6928339" cy="6248400"/>
            <a:chOff x="644769" y="609600"/>
            <a:chExt cx="6928339" cy="6248400"/>
          </a:xfrm>
        </p:grpSpPr>
        <p:sp>
          <p:nvSpPr>
            <p:cNvPr id="3" name="&quot;Not Allowed&quot; Symbol 2">
              <a:extLst>
                <a:ext uri="{FF2B5EF4-FFF2-40B4-BE49-F238E27FC236}">
                  <a16:creationId xmlns:a16="http://schemas.microsoft.com/office/drawing/2014/main" id="{FD502A62-DED2-42F5-991E-634885DD6E1C}"/>
                </a:ext>
              </a:extLst>
            </p:cNvPr>
            <p:cNvSpPr/>
            <p:nvPr/>
          </p:nvSpPr>
          <p:spPr>
            <a:xfrm>
              <a:off x="644769" y="609600"/>
              <a:ext cx="6928339" cy="6248400"/>
            </a:xfrm>
            <a:prstGeom prst="noSmoking">
              <a:avLst>
                <a:gd name="adj" fmla="val 12557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D784D-D903-4E3C-8B77-C592FDCF04CA}"/>
                </a:ext>
              </a:extLst>
            </p:cNvPr>
            <p:cNvSpPr txBox="1"/>
            <p:nvPr/>
          </p:nvSpPr>
          <p:spPr>
            <a:xfrm>
              <a:off x="2579076" y="778286"/>
              <a:ext cx="3059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Too much!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73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Vectorization</a:t>
            </a:r>
            <a:r>
              <a:rPr lang="en-US" dirty="0"/>
              <a:t>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SIMD: Single Instruction Multiple Data</a:t>
            </a:r>
          </a:p>
          <a:p>
            <a:r>
              <a:rPr lang="en-US" dirty="0"/>
              <a:t>New generations of CPUs have new capabilities</a:t>
            </a:r>
          </a:p>
          <a:p>
            <a:pPr lvl="1"/>
            <a:r>
              <a:rPr lang="en-US" dirty="0"/>
              <a:t>Each core has VPUs and vector registers</a:t>
            </a:r>
          </a:p>
          <a:p>
            <a:pPr lvl="1"/>
            <a:r>
              <a:rPr lang="en-US" dirty="0"/>
              <a:t>Machine (assembly) commands that take advantage of new hardware</a:t>
            </a:r>
          </a:p>
          <a:p>
            <a:pPr lvl="2"/>
            <a:r>
              <a:rPr lang="en-US" dirty="0"/>
              <a:t>Called “instruction set”</a:t>
            </a:r>
          </a:p>
          <a:p>
            <a:r>
              <a:rPr lang="en-US" dirty="0"/>
              <a:t>E.g. </a:t>
            </a:r>
            <a:r>
              <a:rPr lang="en-US" u="sng" dirty="0"/>
              <a:t>S</a:t>
            </a:r>
            <a:r>
              <a:rPr lang="en-US" dirty="0"/>
              <a:t>treaming </a:t>
            </a:r>
            <a:r>
              <a:rPr lang="en-US" u="sng" dirty="0"/>
              <a:t>S</a:t>
            </a:r>
            <a:r>
              <a:rPr lang="en-US" dirty="0"/>
              <a:t>IMD </a:t>
            </a:r>
            <a:r>
              <a:rPr lang="en-US" u="sng" dirty="0"/>
              <a:t>E</a:t>
            </a:r>
            <a:r>
              <a:rPr lang="en-US" dirty="0"/>
              <a:t>xtensions (SSE) &amp;  AVX: </a:t>
            </a:r>
            <a:r>
              <a:rPr lang="en-US" u="sng" dirty="0"/>
              <a:t>A</a:t>
            </a:r>
            <a:r>
              <a:rPr lang="en-US" dirty="0"/>
              <a:t>dvanced </a:t>
            </a:r>
            <a:r>
              <a:rPr lang="en-US" u="sng" dirty="0"/>
              <a:t>V</a:t>
            </a:r>
            <a:r>
              <a:rPr lang="en-US" dirty="0"/>
              <a:t>ector E</a:t>
            </a:r>
            <a:r>
              <a:rPr lang="en-US" u="sng" dirty="0"/>
              <a:t>x</a:t>
            </a:r>
            <a:r>
              <a:rPr lang="en-US" dirty="0"/>
              <a:t>tension (AVX)</a:t>
            </a:r>
          </a:p>
          <a:p>
            <a:endParaRPr lang="en-US" dirty="0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3A90E5BC-0A6C-4B9D-A608-7B4B3FA4ECA6}"/>
              </a:ext>
            </a:extLst>
          </p:cNvPr>
          <p:cNvSpPr/>
          <p:nvPr/>
        </p:nvSpPr>
        <p:spPr>
          <a:xfrm>
            <a:off x="3041789" y="4253193"/>
            <a:ext cx="1520983" cy="369332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932EEC37-8BBC-4E05-ACCD-3A069F38CFEC}"/>
              </a:ext>
            </a:extLst>
          </p:cNvPr>
          <p:cNvSpPr/>
          <p:nvPr/>
        </p:nvSpPr>
        <p:spPr>
          <a:xfrm>
            <a:off x="3001526" y="5103160"/>
            <a:ext cx="1520983" cy="369332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b[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7D9AA-ED07-4FF1-939D-606FC56F19BE}"/>
              </a:ext>
            </a:extLst>
          </p:cNvPr>
          <p:cNvSpPr txBox="1"/>
          <p:nvPr/>
        </p:nvSpPr>
        <p:spPr>
          <a:xfrm>
            <a:off x="3328381" y="4647390"/>
            <a:ext cx="82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D5370CBE-E9EF-4E10-9F13-ACF63241B35A}"/>
              </a:ext>
            </a:extLst>
          </p:cNvPr>
          <p:cNvSpPr/>
          <p:nvPr/>
        </p:nvSpPr>
        <p:spPr>
          <a:xfrm>
            <a:off x="2978321" y="5922647"/>
            <a:ext cx="1520983" cy="32970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]+b[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EDD133-7494-4B0B-ADAC-9EBEB1100A4A}"/>
              </a:ext>
            </a:extLst>
          </p:cNvPr>
          <p:cNvSpPr txBox="1"/>
          <p:nvPr/>
        </p:nvSpPr>
        <p:spPr>
          <a:xfrm>
            <a:off x="3339249" y="5464551"/>
            <a:ext cx="82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ED5DCD0A-7223-416E-9191-2D50464A8DC6}"/>
              </a:ext>
            </a:extLst>
          </p:cNvPr>
          <p:cNvSpPr/>
          <p:nvPr/>
        </p:nvSpPr>
        <p:spPr>
          <a:xfrm>
            <a:off x="5638247" y="4265563"/>
            <a:ext cx="1520983" cy="369332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0C6767D5-0994-4C34-80DA-DAC5F24C86CA}"/>
              </a:ext>
            </a:extLst>
          </p:cNvPr>
          <p:cNvSpPr/>
          <p:nvPr/>
        </p:nvSpPr>
        <p:spPr>
          <a:xfrm>
            <a:off x="5638246" y="5098375"/>
            <a:ext cx="1520983" cy="369332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b[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22CB4293-BEC8-425C-AEDE-F652AEA27401}"/>
              </a:ext>
            </a:extLst>
          </p:cNvPr>
          <p:cNvSpPr/>
          <p:nvPr/>
        </p:nvSpPr>
        <p:spPr>
          <a:xfrm>
            <a:off x="5638246" y="5883015"/>
            <a:ext cx="1520983" cy="369332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]+b[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DEAD12A3-724E-45D5-BC8B-94C0C148BA40}"/>
              </a:ext>
            </a:extLst>
          </p:cNvPr>
          <p:cNvSpPr/>
          <p:nvPr/>
        </p:nvSpPr>
        <p:spPr>
          <a:xfrm>
            <a:off x="7000291" y="4265563"/>
            <a:ext cx="1520983" cy="3693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a[i+1]</a:t>
            </a: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F1A28EC8-01C1-49CA-AE97-A5FE4B37668D}"/>
              </a:ext>
            </a:extLst>
          </p:cNvPr>
          <p:cNvSpPr/>
          <p:nvPr/>
        </p:nvSpPr>
        <p:spPr>
          <a:xfrm>
            <a:off x="7000290" y="5098375"/>
            <a:ext cx="1520983" cy="3693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b[i+1]</a:t>
            </a:r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2AA18D84-6C86-4909-9884-18A9E2A11684}"/>
              </a:ext>
            </a:extLst>
          </p:cNvPr>
          <p:cNvSpPr/>
          <p:nvPr/>
        </p:nvSpPr>
        <p:spPr>
          <a:xfrm>
            <a:off x="7000290" y="5883015"/>
            <a:ext cx="1520983" cy="3693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a[i+1]+b[i+1]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F39BF6F5-1B38-4E6A-933B-6D22AFCEE695}"/>
              </a:ext>
            </a:extLst>
          </p:cNvPr>
          <p:cNvSpPr/>
          <p:nvPr/>
        </p:nvSpPr>
        <p:spPr>
          <a:xfrm>
            <a:off x="8386470" y="4264058"/>
            <a:ext cx="1520983" cy="369332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a[i+2]</a:t>
            </a:r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8585865C-D104-4384-8294-660724D9A1CF}"/>
              </a:ext>
            </a:extLst>
          </p:cNvPr>
          <p:cNvSpPr/>
          <p:nvPr/>
        </p:nvSpPr>
        <p:spPr>
          <a:xfrm>
            <a:off x="8386469" y="5096870"/>
            <a:ext cx="1520983" cy="369332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b[i+2]</a:t>
            </a:r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31D73EB9-6879-418A-9C28-BDB1C2DC46E8}"/>
              </a:ext>
            </a:extLst>
          </p:cNvPr>
          <p:cNvSpPr/>
          <p:nvPr/>
        </p:nvSpPr>
        <p:spPr>
          <a:xfrm>
            <a:off x="8386469" y="5881510"/>
            <a:ext cx="1520983" cy="369332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a[i+2]+b[i+2]</a:t>
            </a:r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8C973F72-F817-4F04-A30F-65BF4BEA8282}"/>
              </a:ext>
            </a:extLst>
          </p:cNvPr>
          <p:cNvSpPr/>
          <p:nvPr/>
        </p:nvSpPr>
        <p:spPr>
          <a:xfrm>
            <a:off x="9754533" y="4264058"/>
            <a:ext cx="1520983" cy="369332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a[i+3]</a:t>
            </a: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709E6A16-0072-4090-A9EC-F0E169546A3B}"/>
              </a:ext>
            </a:extLst>
          </p:cNvPr>
          <p:cNvSpPr/>
          <p:nvPr/>
        </p:nvSpPr>
        <p:spPr>
          <a:xfrm>
            <a:off x="9754531" y="5096870"/>
            <a:ext cx="1520983" cy="369332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b[i+3]</a:t>
            </a: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29A62330-3150-4B88-9E32-6F9DE18D3764}"/>
              </a:ext>
            </a:extLst>
          </p:cNvPr>
          <p:cNvSpPr/>
          <p:nvPr/>
        </p:nvSpPr>
        <p:spPr>
          <a:xfrm>
            <a:off x="9754531" y="5881510"/>
            <a:ext cx="1520983" cy="369332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a[i+3]+b[i+3]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C3E7C3-A354-4B86-A61B-5FCD69D3063C}"/>
              </a:ext>
            </a:extLst>
          </p:cNvPr>
          <p:cNvSpPr txBox="1"/>
          <p:nvPr/>
        </p:nvSpPr>
        <p:spPr>
          <a:xfrm>
            <a:off x="7983084" y="4613059"/>
            <a:ext cx="82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CF0B8F-1312-48CC-A711-7439267914C7}"/>
              </a:ext>
            </a:extLst>
          </p:cNvPr>
          <p:cNvSpPr txBox="1"/>
          <p:nvPr/>
        </p:nvSpPr>
        <p:spPr>
          <a:xfrm>
            <a:off x="7983084" y="5419686"/>
            <a:ext cx="82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7E6EA4-E739-431A-93AF-EDDDC95518D1}"/>
              </a:ext>
            </a:extLst>
          </p:cNvPr>
          <p:cNvSpPr txBox="1"/>
          <p:nvPr/>
        </p:nvSpPr>
        <p:spPr>
          <a:xfrm>
            <a:off x="7264843" y="3739566"/>
            <a:ext cx="225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(SIMD)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F455CA-520D-4F7D-9535-195E7CE39979}"/>
              </a:ext>
            </a:extLst>
          </p:cNvPr>
          <p:cNvSpPr txBox="1"/>
          <p:nvPr/>
        </p:nvSpPr>
        <p:spPr>
          <a:xfrm>
            <a:off x="2978322" y="6265077"/>
            <a:ext cx="15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operation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result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3FA76D-6775-41CB-8622-3E8E67C5DB62}"/>
              </a:ext>
            </a:extLst>
          </p:cNvPr>
          <p:cNvSpPr txBox="1"/>
          <p:nvPr/>
        </p:nvSpPr>
        <p:spPr>
          <a:xfrm>
            <a:off x="5638246" y="6273249"/>
            <a:ext cx="566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operation </a:t>
            </a: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8867DB-8710-4DED-9EF9-3ABDFBC10707}"/>
              </a:ext>
            </a:extLst>
          </p:cNvPr>
          <p:cNvSpPr txBox="1"/>
          <p:nvPr/>
        </p:nvSpPr>
        <p:spPr>
          <a:xfrm>
            <a:off x="2700778" y="3739566"/>
            <a:ext cx="225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 (SISD)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D1931A-686B-4C77-A2B0-20DB7AF79CA4}"/>
              </a:ext>
            </a:extLst>
          </p:cNvPr>
          <p:cNvSpPr txBox="1"/>
          <p:nvPr/>
        </p:nvSpPr>
        <p:spPr>
          <a:xfrm>
            <a:off x="49297" y="4924958"/>
            <a:ext cx="245523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Ins="0" rtlCol="0">
            <a:spAutoFit/>
          </a:bodyPr>
          <a:lstStyle/>
          <a:p>
            <a:r>
              <a:rPr lang="en-US" sz="1200" b="1" dirty="0">
                <a:solidFill>
                  <a:srgbClr val="F256E5"/>
                </a:solidFill>
                <a:latin typeface="Courier New" panose="02070309020205020404" pitchFamily="49" charset="0"/>
              </a:rPr>
              <a:t>for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 (</a:t>
            </a:r>
            <a:r>
              <a:rPr lang="en-US" sz="1200" b="1" dirty="0" err="1">
                <a:solidFill>
                  <a:srgbClr val="00BF00"/>
                </a:solidFill>
                <a:latin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BFBF00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=0;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&lt;N;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++) {</a:t>
            </a:r>
          </a:p>
          <a:p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    c[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]=a[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]+b[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];  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708DE5-8B00-47EF-8EBA-DEEF73DFF2A8}"/>
              </a:ext>
            </a:extLst>
          </p:cNvPr>
          <p:cNvSpPr txBox="1"/>
          <p:nvPr/>
        </p:nvSpPr>
        <p:spPr>
          <a:xfrm>
            <a:off x="40798" y="4523802"/>
            <a:ext cx="404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inner-most loop level</a:t>
            </a:r>
          </a:p>
        </p:txBody>
      </p:sp>
    </p:spTree>
    <p:extLst>
      <p:ext uri="{BB962C8B-B14F-4D97-AF65-F5344CB8AC3E}">
        <p14:creationId xmlns:p14="http://schemas.microsoft.com/office/powerpoint/2010/main" val="1393904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Performance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FLOP = </a:t>
            </a:r>
            <a:r>
              <a:rPr lang="en-US" u="sng" dirty="0"/>
              <a:t>Fl</a:t>
            </a:r>
            <a:r>
              <a:rPr lang="en-US" dirty="0"/>
              <a:t>oating-point </a:t>
            </a:r>
            <a:r>
              <a:rPr lang="en-US" u="sng" dirty="0"/>
              <a:t>Op</a:t>
            </a:r>
            <a:r>
              <a:rPr lang="en-US" dirty="0"/>
              <a:t>eration</a:t>
            </a:r>
          </a:p>
          <a:p>
            <a:r>
              <a:rPr lang="en-US" dirty="0"/>
              <a:t>FLOPs = </a:t>
            </a:r>
            <a:r>
              <a:rPr lang="en-US" u="sng" dirty="0"/>
              <a:t>Fl</a:t>
            </a:r>
            <a:r>
              <a:rPr lang="en-US" dirty="0"/>
              <a:t>oating-point </a:t>
            </a:r>
            <a:r>
              <a:rPr lang="en-US" u="sng" dirty="0"/>
              <a:t>Op</a:t>
            </a:r>
            <a:r>
              <a:rPr lang="en-US" dirty="0"/>
              <a:t>eration</a:t>
            </a:r>
            <a:r>
              <a:rPr lang="en-US" u="sng" dirty="0"/>
              <a:t>s</a:t>
            </a:r>
          </a:p>
          <a:p>
            <a:r>
              <a:rPr lang="en-US" dirty="0"/>
              <a:t>FLOPS = </a:t>
            </a:r>
            <a:r>
              <a:rPr lang="en-US" u="sng" dirty="0"/>
              <a:t>Fl</a:t>
            </a:r>
            <a:r>
              <a:rPr lang="en-US" dirty="0"/>
              <a:t>oating-point </a:t>
            </a:r>
            <a:r>
              <a:rPr lang="en-US" u="sng" dirty="0"/>
              <a:t>O</a:t>
            </a:r>
            <a:r>
              <a:rPr lang="en-US" dirty="0"/>
              <a:t>perations </a:t>
            </a:r>
            <a:r>
              <a:rPr lang="en-US" u="sng" dirty="0"/>
              <a:t>P</a:t>
            </a:r>
            <a:r>
              <a:rPr lang="en-US" dirty="0"/>
              <a:t>er </a:t>
            </a:r>
            <a:r>
              <a:rPr lang="en-US" u="sng" dirty="0"/>
              <a:t>S</a:t>
            </a:r>
            <a:r>
              <a:rPr lang="en-US" dirty="0"/>
              <a:t>econd</a:t>
            </a:r>
          </a:p>
          <a:p>
            <a:pPr lvl="1"/>
            <a:r>
              <a:rPr lang="en-US" dirty="0"/>
              <a:t>Often FLOP/sec to avoid ambiguity</a:t>
            </a:r>
          </a:p>
          <a:p>
            <a:endParaRPr lang="en-US" dirty="0"/>
          </a:p>
          <a:p>
            <a:r>
              <a:rPr lang="en-US" dirty="0"/>
              <a:t>FLOPS/$ </a:t>
            </a:r>
          </a:p>
          <a:p>
            <a:r>
              <a:rPr lang="en-US" dirty="0"/>
              <a:t>FLOPS/Watt</a:t>
            </a:r>
          </a:p>
          <a:p>
            <a:r>
              <a:rPr lang="en-US" dirty="0"/>
              <a:t>Bandwidth: GB/s</a:t>
            </a:r>
          </a:p>
          <a:p>
            <a:endParaRPr lang="en-US" dirty="0"/>
          </a:p>
          <a:p>
            <a:r>
              <a:rPr lang="en-US" dirty="0"/>
              <a:t>Calculation for single processor</a:t>
            </a:r>
          </a:p>
          <a:p>
            <a:pPr lvl="1"/>
            <a:r>
              <a:rPr lang="en-US" dirty="0"/>
              <a:t>Usually Double Precision (64-bit)</a:t>
            </a:r>
          </a:p>
          <a:p>
            <a:pPr lvl="1"/>
            <a:r>
              <a:rPr lang="en-US" dirty="0"/>
              <a:t>FLOPS = (Clock Speed) *(Cores)*(FLOPs/cycle)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876" y="878724"/>
            <a:ext cx="2794000" cy="4140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672621" y="5127041"/>
            <a:ext cx="3519380" cy="1192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N.B. - not to be confused with a Hollywood flop!</a:t>
            </a:r>
          </a:p>
        </p:txBody>
      </p:sp>
    </p:spTree>
    <p:extLst>
      <p:ext uri="{BB962C8B-B14F-4D97-AF65-F5344CB8AC3E}">
        <p14:creationId xmlns:p14="http://schemas.microsoft.com/office/powerpoint/2010/main" val="410539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Xeon (Server) Architecture Codenames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106364"/>
              </p:ext>
            </p:extLst>
          </p:nvPr>
        </p:nvGraphicFramePr>
        <p:xfrm>
          <a:off x="1706776" y="2516454"/>
          <a:ext cx="8128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061544"/>
            <a:ext cx="7243422" cy="56364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Number of FLOP/s depends on the chip architecture</a:t>
            </a:r>
          </a:p>
          <a:p>
            <a:r>
              <a:rPr lang="en-US" dirty="0"/>
              <a:t>Double Precision (64 bit double)</a:t>
            </a:r>
          </a:p>
          <a:p>
            <a:pPr lvl="1"/>
            <a:r>
              <a:rPr lang="en-US" dirty="0"/>
              <a:t>Nehalem/</a:t>
            </a:r>
            <a:r>
              <a:rPr lang="en-US" dirty="0" err="1"/>
              <a:t>Westmere</a:t>
            </a:r>
            <a:r>
              <a:rPr lang="en-US" dirty="0"/>
              <a:t> (SSE): </a:t>
            </a:r>
          </a:p>
          <a:p>
            <a:pPr lvl="2"/>
            <a:r>
              <a:rPr lang="en-US" dirty="0"/>
              <a:t>4 DP FLOPs/cycle:  128-bit addition + 128-bit multiplication</a:t>
            </a:r>
          </a:p>
          <a:p>
            <a:pPr lvl="1"/>
            <a:r>
              <a:rPr lang="en-US" dirty="0" err="1"/>
              <a:t>Ivybridge</a:t>
            </a:r>
            <a:r>
              <a:rPr lang="en-US" dirty="0"/>
              <a:t>/</a:t>
            </a:r>
            <a:r>
              <a:rPr lang="en-US" dirty="0" err="1"/>
              <a:t>Sandybridge</a:t>
            </a:r>
            <a:r>
              <a:rPr lang="en-US" dirty="0"/>
              <a:t> (AVX)</a:t>
            </a:r>
          </a:p>
          <a:p>
            <a:pPr lvl="2"/>
            <a:r>
              <a:rPr lang="en-US" dirty="0"/>
              <a:t>8 DP FLOPs/cycle:  256-bit addition + 256-bit multiplication</a:t>
            </a:r>
          </a:p>
          <a:p>
            <a:pPr lvl="1"/>
            <a:r>
              <a:rPr lang="en-US" dirty="0" err="1"/>
              <a:t>Haswell</a:t>
            </a:r>
            <a:r>
              <a:rPr lang="en-US" dirty="0"/>
              <a:t>/</a:t>
            </a:r>
            <a:r>
              <a:rPr lang="en-US" dirty="0" err="1"/>
              <a:t>Broadwell</a:t>
            </a:r>
            <a:r>
              <a:rPr lang="en-US" dirty="0"/>
              <a:t> (AVX2)</a:t>
            </a:r>
          </a:p>
          <a:p>
            <a:pPr lvl="2"/>
            <a:r>
              <a:rPr lang="en-US" dirty="0"/>
              <a:t>16 DP FLOPs/cycle: two, 256-bit FMA (fused multiply-add)</a:t>
            </a:r>
          </a:p>
          <a:p>
            <a:pPr lvl="1"/>
            <a:r>
              <a:rPr lang="en-US" dirty="0"/>
              <a:t>KNL/Skylake (AVX-512)</a:t>
            </a:r>
          </a:p>
          <a:p>
            <a:pPr lvl="2"/>
            <a:r>
              <a:rPr lang="en-US" dirty="0"/>
              <a:t>32 DP FLOPs/cycle: two*, 512-bit FMA </a:t>
            </a:r>
          </a:p>
          <a:p>
            <a:pPr lvl="1"/>
            <a:r>
              <a:rPr lang="en-US" dirty="0"/>
              <a:t>Cascade Lake (AVX-512 VNNI with INT8)</a:t>
            </a:r>
          </a:p>
          <a:p>
            <a:pPr lvl="2"/>
            <a:r>
              <a:rPr lang="en-US" dirty="0"/>
              <a:t>32 DP FLOPs/cycle: two, 512-bit FMA </a:t>
            </a:r>
          </a:p>
          <a:p>
            <a:pPr lvl="2"/>
            <a:endParaRPr lang="en-US" dirty="0"/>
          </a:p>
          <a:p>
            <a:r>
              <a:rPr lang="en-US" dirty="0"/>
              <a:t>FMA = (a × b + c) </a:t>
            </a:r>
          </a:p>
          <a:p>
            <a:r>
              <a:rPr lang="en-US" dirty="0"/>
              <a:t>Twice as many if single precision (32-bit float)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1E22F2-D6E4-4B3C-AE2A-1A4F0EA887E4}"/>
              </a:ext>
            </a:extLst>
          </p:cNvPr>
          <p:cNvGrpSpPr/>
          <p:nvPr/>
        </p:nvGrpSpPr>
        <p:grpSpPr>
          <a:xfrm>
            <a:off x="8880345" y="1957560"/>
            <a:ext cx="1648233" cy="350525"/>
            <a:chOff x="8875813" y="2234499"/>
            <a:chExt cx="1648233" cy="350525"/>
          </a:xfrm>
        </p:grpSpPr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2FCB1C06-A8FB-41A3-BF22-C76B2318ECB2}"/>
                </a:ext>
              </a:extLst>
            </p:cNvPr>
            <p:cNvSpPr/>
            <p:nvPr/>
          </p:nvSpPr>
          <p:spPr>
            <a:xfrm>
              <a:off x="8875813" y="2240716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48C7D88C-8251-45AB-978A-F68699C90C51}"/>
                </a:ext>
              </a:extLst>
            </p:cNvPr>
            <p:cNvSpPr/>
            <p:nvPr/>
          </p:nvSpPr>
          <p:spPr>
            <a:xfrm>
              <a:off x="9175647" y="2240715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12E48A5E-D918-4334-AC7E-F716ABAD0D87}"/>
                </a:ext>
              </a:extLst>
            </p:cNvPr>
            <p:cNvSpPr/>
            <p:nvPr/>
          </p:nvSpPr>
          <p:spPr>
            <a:xfrm>
              <a:off x="9842092" y="2234500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9C69B321-006F-42CC-AB57-A004F65E4C7B}"/>
                </a:ext>
              </a:extLst>
            </p:cNvPr>
            <p:cNvSpPr/>
            <p:nvPr/>
          </p:nvSpPr>
          <p:spPr>
            <a:xfrm>
              <a:off x="10141926" y="2234499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4C2424-985A-440B-B9D5-752B22DCAABE}"/>
              </a:ext>
            </a:extLst>
          </p:cNvPr>
          <p:cNvGrpSpPr/>
          <p:nvPr/>
        </p:nvGrpSpPr>
        <p:grpSpPr>
          <a:xfrm>
            <a:off x="8305202" y="2697777"/>
            <a:ext cx="2764715" cy="354053"/>
            <a:chOff x="8288216" y="2933191"/>
            <a:chExt cx="2764715" cy="354053"/>
          </a:xfrm>
        </p:grpSpPr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AB869A23-5CFB-4290-A126-012C20CD4EB2}"/>
                </a:ext>
              </a:extLst>
            </p:cNvPr>
            <p:cNvSpPr/>
            <p:nvPr/>
          </p:nvSpPr>
          <p:spPr>
            <a:xfrm>
              <a:off x="8288216" y="2942936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5AE0FE95-0981-4711-AD06-8CE590F8263A}"/>
                </a:ext>
              </a:extLst>
            </p:cNvPr>
            <p:cNvSpPr/>
            <p:nvPr/>
          </p:nvSpPr>
          <p:spPr>
            <a:xfrm>
              <a:off x="8588050" y="2942935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A3A7D6F9-7120-44E8-AF2C-A56A164E8362}"/>
                </a:ext>
              </a:extLst>
            </p:cNvPr>
            <p:cNvSpPr/>
            <p:nvPr/>
          </p:nvSpPr>
          <p:spPr>
            <a:xfrm>
              <a:off x="8880345" y="2942935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9A1B9006-293F-4C35-B967-1CFDAB36D8C8}"/>
                </a:ext>
              </a:extLst>
            </p:cNvPr>
            <p:cNvSpPr/>
            <p:nvPr/>
          </p:nvSpPr>
          <p:spPr>
            <a:xfrm>
              <a:off x="9175724" y="2942935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BB4C1E29-EE92-4571-BE69-5C483BA2BED6}"/>
                </a:ext>
              </a:extLst>
            </p:cNvPr>
            <p:cNvSpPr/>
            <p:nvPr/>
          </p:nvSpPr>
          <p:spPr>
            <a:xfrm>
              <a:off x="9783303" y="2933192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D066E1A2-FD54-4841-95DD-E5A695301C83}"/>
                </a:ext>
              </a:extLst>
            </p:cNvPr>
            <p:cNvSpPr/>
            <p:nvPr/>
          </p:nvSpPr>
          <p:spPr>
            <a:xfrm>
              <a:off x="10083137" y="2933191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78A45850-580E-4669-AA90-829464860848}"/>
                </a:ext>
              </a:extLst>
            </p:cNvPr>
            <p:cNvSpPr/>
            <p:nvPr/>
          </p:nvSpPr>
          <p:spPr>
            <a:xfrm>
              <a:off x="10375432" y="2933191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89793EF7-F46E-48C1-9C70-2CF9A58C4161}"/>
                </a:ext>
              </a:extLst>
            </p:cNvPr>
            <p:cNvSpPr/>
            <p:nvPr/>
          </p:nvSpPr>
          <p:spPr>
            <a:xfrm>
              <a:off x="10670811" y="2933191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D4D415-FE63-45B5-8FC8-00BEF896E06D}"/>
              </a:ext>
            </a:extLst>
          </p:cNvPr>
          <p:cNvGrpSpPr/>
          <p:nvPr/>
        </p:nvGrpSpPr>
        <p:grpSpPr>
          <a:xfrm>
            <a:off x="8307593" y="3437993"/>
            <a:ext cx="2781019" cy="344310"/>
            <a:chOff x="8288216" y="3712300"/>
            <a:chExt cx="2781019" cy="344310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1CAC259-92F5-41D2-BA1C-54B017A5C5E3}"/>
                </a:ext>
              </a:extLst>
            </p:cNvPr>
            <p:cNvSpPr/>
            <p:nvPr/>
          </p:nvSpPr>
          <p:spPr>
            <a:xfrm>
              <a:off x="8288216" y="3712302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056226AC-90F4-48F3-B401-60394F7548A1}"/>
                </a:ext>
              </a:extLst>
            </p:cNvPr>
            <p:cNvSpPr/>
            <p:nvPr/>
          </p:nvSpPr>
          <p:spPr>
            <a:xfrm>
              <a:off x="8588050" y="3712301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3BA5BB69-3255-416F-9CD2-4349ED5B177E}"/>
                </a:ext>
              </a:extLst>
            </p:cNvPr>
            <p:cNvSpPr/>
            <p:nvPr/>
          </p:nvSpPr>
          <p:spPr>
            <a:xfrm>
              <a:off x="8880345" y="3712301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763BAFF8-34B0-47F9-AFF6-649FC257BED1}"/>
                </a:ext>
              </a:extLst>
            </p:cNvPr>
            <p:cNvSpPr/>
            <p:nvPr/>
          </p:nvSpPr>
          <p:spPr>
            <a:xfrm>
              <a:off x="9175724" y="3712301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081CEF50-788C-428A-B6E2-173D5AFAB7BB}"/>
                </a:ext>
              </a:extLst>
            </p:cNvPr>
            <p:cNvSpPr/>
            <p:nvPr/>
          </p:nvSpPr>
          <p:spPr>
            <a:xfrm>
              <a:off x="9799607" y="3712301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1706AC45-19B6-4D92-AA20-F2BF8FE3182A}"/>
                </a:ext>
              </a:extLst>
            </p:cNvPr>
            <p:cNvSpPr/>
            <p:nvPr/>
          </p:nvSpPr>
          <p:spPr>
            <a:xfrm>
              <a:off x="10099441" y="3712300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48E5A527-5D9A-4908-8DE4-237D8D7EFC9D}"/>
                </a:ext>
              </a:extLst>
            </p:cNvPr>
            <p:cNvSpPr/>
            <p:nvPr/>
          </p:nvSpPr>
          <p:spPr>
            <a:xfrm>
              <a:off x="10391736" y="3712300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92943282-999B-481C-93B3-691F42FBC20F}"/>
                </a:ext>
              </a:extLst>
            </p:cNvPr>
            <p:cNvSpPr/>
            <p:nvPr/>
          </p:nvSpPr>
          <p:spPr>
            <a:xfrm>
              <a:off x="10687115" y="3712300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2AB5688-D6C4-4D74-A928-A5A5794A9B46}"/>
              </a:ext>
            </a:extLst>
          </p:cNvPr>
          <p:cNvGrpSpPr/>
          <p:nvPr/>
        </p:nvGrpSpPr>
        <p:grpSpPr>
          <a:xfrm>
            <a:off x="7120936" y="4752672"/>
            <a:ext cx="5071063" cy="357401"/>
            <a:chOff x="7096117" y="4461145"/>
            <a:chExt cx="5071063" cy="357401"/>
          </a:xfrm>
        </p:grpSpPr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11A87E52-4A78-4472-B798-EE87A4581224}"/>
                </a:ext>
              </a:extLst>
            </p:cNvPr>
            <p:cNvSpPr/>
            <p:nvPr/>
          </p:nvSpPr>
          <p:spPr>
            <a:xfrm>
              <a:off x="7096117" y="4474238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9C2B89A7-B0C6-476D-8E76-69D8733E7BC4}"/>
                </a:ext>
              </a:extLst>
            </p:cNvPr>
            <p:cNvSpPr/>
            <p:nvPr/>
          </p:nvSpPr>
          <p:spPr>
            <a:xfrm>
              <a:off x="7395951" y="4474237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31F1CF77-EF03-4F85-8455-BE4C52D63883}"/>
                </a:ext>
              </a:extLst>
            </p:cNvPr>
            <p:cNvSpPr/>
            <p:nvPr/>
          </p:nvSpPr>
          <p:spPr>
            <a:xfrm>
              <a:off x="7688246" y="4474237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CEF31626-5211-4156-AA34-22BD5196EC72}"/>
                </a:ext>
              </a:extLst>
            </p:cNvPr>
            <p:cNvSpPr/>
            <p:nvPr/>
          </p:nvSpPr>
          <p:spPr>
            <a:xfrm>
              <a:off x="7983625" y="4474237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910FCB34-871F-46A2-AD2B-A377A1F312F8}"/>
                </a:ext>
              </a:extLst>
            </p:cNvPr>
            <p:cNvSpPr/>
            <p:nvPr/>
          </p:nvSpPr>
          <p:spPr>
            <a:xfrm>
              <a:off x="8268759" y="4474237"/>
              <a:ext cx="382120" cy="344308"/>
            </a:xfrm>
            <a:prstGeom prst="cub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F00B22BA-44EE-498F-88D0-F1E17183FD90}"/>
                </a:ext>
              </a:extLst>
            </p:cNvPr>
            <p:cNvSpPr/>
            <p:nvPr/>
          </p:nvSpPr>
          <p:spPr>
            <a:xfrm>
              <a:off x="8568593" y="4474236"/>
              <a:ext cx="382120" cy="344308"/>
            </a:xfrm>
            <a:prstGeom prst="cube">
              <a:avLst/>
            </a:prstGeom>
            <a:solidFill>
              <a:srgbClr val="E1ADF9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44799740-9F14-416B-B4F3-1762D1FA0717}"/>
                </a:ext>
              </a:extLst>
            </p:cNvPr>
            <p:cNvSpPr/>
            <p:nvPr/>
          </p:nvSpPr>
          <p:spPr>
            <a:xfrm>
              <a:off x="8860888" y="4474236"/>
              <a:ext cx="382120" cy="344308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9ED29678-1118-4204-9666-2B235A1022DC}"/>
                </a:ext>
              </a:extLst>
            </p:cNvPr>
            <p:cNvSpPr/>
            <p:nvPr/>
          </p:nvSpPr>
          <p:spPr>
            <a:xfrm>
              <a:off x="9156267" y="4474236"/>
              <a:ext cx="382120" cy="344308"/>
            </a:xfrm>
            <a:prstGeom prst="cube">
              <a:avLst/>
            </a:prstGeom>
            <a:solidFill>
              <a:srgbClr val="FF6D6D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D96DF39E-9177-4C35-BAA6-52F738EC076C}"/>
                </a:ext>
              </a:extLst>
            </p:cNvPr>
            <p:cNvSpPr/>
            <p:nvPr/>
          </p:nvSpPr>
          <p:spPr>
            <a:xfrm>
              <a:off x="9724910" y="4461147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6DA6933B-3E3B-4238-93D2-BD24BE0A0271}"/>
                </a:ext>
              </a:extLst>
            </p:cNvPr>
            <p:cNvSpPr/>
            <p:nvPr/>
          </p:nvSpPr>
          <p:spPr>
            <a:xfrm>
              <a:off x="10024744" y="4461146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7C6E5C22-9017-4E3A-AC4E-F8CAA06D8BCC}"/>
                </a:ext>
              </a:extLst>
            </p:cNvPr>
            <p:cNvSpPr/>
            <p:nvPr/>
          </p:nvSpPr>
          <p:spPr>
            <a:xfrm>
              <a:off x="10317039" y="4461146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42BA1D24-EA94-483C-80A5-0512A4B174C5}"/>
                </a:ext>
              </a:extLst>
            </p:cNvPr>
            <p:cNvSpPr/>
            <p:nvPr/>
          </p:nvSpPr>
          <p:spPr>
            <a:xfrm>
              <a:off x="10612418" y="4461146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32FBA230-954E-40D1-BF2A-1F9368B7ABA3}"/>
                </a:ext>
              </a:extLst>
            </p:cNvPr>
            <p:cNvSpPr/>
            <p:nvPr/>
          </p:nvSpPr>
          <p:spPr>
            <a:xfrm>
              <a:off x="10897552" y="4461146"/>
              <a:ext cx="382120" cy="344308"/>
            </a:xfrm>
            <a:prstGeom prst="cub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0268F73D-E4FE-4D7F-B1F5-DE65A831B2F4}"/>
                </a:ext>
              </a:extLst>
            </p:cNvPr>
            <p:cNvSpPr/>
            <p:nvPr/>
          </p:nvSpPr>
          <p:spPr>
            <a:xfrm>
              <a:off x="11197386" y="4461145"/>
              <a:ext cx="382120" cy="344308"/>
            </a:xfrm>
            <a:prstGeom prst="cube">
              <a:avLst/>
            </a:prstGeom>
            <a:solidFill>
              <a:srgbClr val="E1ADF9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592A3A7F-94B3-4C86-B30F-0F3F188C3B43}"/>
                </a:ext>
              </a:extLst>
            </p:cNvPr>
            <p:cNvSpPr/>
            <p:nvPr/>
          </p:nvSpPr>
          <p:spPr>
            <a:xfrm>
              <a:off x="11489681" y="4461145"/>
              <a:ext cx="382120" cy="344308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3C915F5E-C689-4B7E-BD5C-F7AE68C99FC6}"/>
                </a:ext>
              </a:extLst>
            </p:cNvPr>
            <p:cNvSpPr/>
            <p:nvPr/>
          </p:nvSpPr>
          <p:spPr>
            <a:xfrm>
              <a:off x="11785060" y="4461145"/>
              <a:ext cx="382120" cy="344308"/>
            </a:xfrm>
            <a:prstGeom prst="cube">
              <a:avLst/>
            </a:prstGeom>
            <a:solidFill>
              <a:srgbClr val="FF6D6D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B197B91-C060-4F7E-91F7-B26E90B8E6BD}"/>
              </a:ext>
            </a:extLst>
          </p:cNvPr>
          <p:cNvGrpSpPr/>
          <p:nvPr/>
        </p:nvGrpSpPr>
        <p:grpSpPr>
          <a:xfrm>
            <a:off x="7132694" y="4088786"/>
            <a:ext cx="5071063" cy="357401"/>
            <a:chOff x="7096117" y="4461145"/>
            <a:chExt cx="5071063" cy="357401"/>
          </a:xfrm>
        </p:grpSpPr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E2BF5F0E-6386-4B86-A00C-A568BAAA7179}"/>
                </a:ext>
              </a:extLst>
            </p:cNvPr>
            <p:cNvSpPr/>
            <p:nvPr/>
          </p:nvSpPr>
          <p:spPr>
            <a:xfrm>
              <a:off x="7096117" y="4474238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128D8042-E76E-46DB-A9C2-78CC4F201F80}"/>
                </a:ext>
              </a:extLst>
            </p:cNvPr>
            <p:cNvSpPr/>
            <p:nvPr/>
          </p:nvSpPr>
          <p:spPr>
            <a:xfrm>
              <a:off x="7395951" y="4474237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597F9379-21E0-4C95-AD65-557EF2D7B097}"/>
                </a:ext>
              </a:extLst>
            </p:cNvPr>
            <p:cNvSpPr/>
            <p:nvPr/>
          </p:nvSpPr>
          <p:spPr>
            <a:xfrm>
              <a:off x="7688246" y="4474237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5BB69621-3A19-43F5-ABAB-278BAA91DA9D}"/>
                </a:ext>
              </a:extLst>
            </p:cNvPr>
            <p:cNvSpPr/>
            <p:nvPr/>
          </p:nvSpPr>
          <p:spPr>
            <a:xfrm>
              <a:off x="7983625" y="4474237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A5D478FC-E217-45F3-AEC2-08816A8098FF}"/>
                </a:ext>
              </a:extLst>
            </p:cNvPr>
            <p:cNvSpPr/>
            <p:nvPr/>
          </p:nvSpPr>
          <p:spPr>
            <a:xfrm>
              <a:off x="8268759" y="4474237"/>
              <a:ext cx="382120" cy="344308"/>
            </a:xfrm>
            <a:prstGeom prst="cub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14050B7E-562D-4A03-9204-785795417BFA}"/>
                </a:ext>
              </a:extLst>
            </p:cNvPr>
            <p:cNvSpPr/>
            <p:nvPr/>
          </p:nvSpPr>
          <p:spPr>
            <a:xfrm>
              <a:off x="8568593" y="4474236"/>
              <a:ext cx="382120" cy="344308"/>
            </a:xfrm>
            <a:prstGeom prst="cube">
              <a:avLst/>
            </a:prstGeom>
            <a:solidFill>
              <a:srgbClr val="E1ADF9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E6997623-8BE8-4CD9-B0FB-6683F9A71B01}"/>
                </a:ext>
              </a:extLst>
            </p:cNvPr>
            <p:cNvSpPr/>
            <p:nvPr/>
          </p:nvSpPr>
          <p:spPr>
            <a:xfrm>
              <a:off x="8860888" y="4474236"/>
              <a:ext cx="382120" cy="344308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6AF795E4-DBFC-444A-B2FC-5A6FC55F423A}"/>
                </a:ext>
              </a:extLst>
            </p:cNvPr>
            <p:cNvSpPr/>
            <p:nvPr/>
          </p:nvSpPr>
          <p:spPr>
            <a:xfrm>
              <a:off x="9156267" y="4474236"/>
              <a:ext cx="382120" cy="344308"/>
            </a:xfrm>
            <a:prstGeom prst="cube">
              <a:avLst/>
            </a:prstGeom>
            <a:solidFill>
              <a:srgbClr val="FF6D6D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F5BAD43E-9BCC-488F-820C-C89E3FE5D989}"/>
                </a:ext>
              </a:extLst>
            </p:cNvPr>
            <p:cNvSpPr/>
            <p:nvPr/>
          </p:nvSpPr>
          <p:spPr>
            <a:xfrm>
              <a:off x="9724910" y="4461147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C7DD9D54-3E68-4EA9-84C4-5B05D4A695A7}"/>
                </a:ext>
              </a:extLst>
            </p:cNvPr>
            <p:cNvSpPr/>
            <p:nvPr/>
          </p:nvSpPr>
          <p:spPr>
            <a:xfrm>
              <a:off x="10024744" y="4461146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8633E0F4-BF96-4083-B3C8-F4468BFCB2AB}"/>
                </a:ext>
              </a:extLst>
            </p:cNvPr>
            <p:cNvSpPr/>
            <p:nvPr/>
          </p:nvSpPr>
          <p:spPr>
            <a:xfrm>
              <a:off x="10317039" y="4461146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E776D652-6D6F-4973-821D-91C24A003C18}"/>
                </a:ext>
              </a:extLst>
            </p:cNvPr>
            <p:cNvSpPr/>
            <p:nvPr/>
          </p:nvSpPr>
          <p:spPr>
            <a:xfrm>
              <a:off x="10612418" y="4461146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FEEEFBF5-B1F2-4987-9FB5-B968D9C163C6}"/>
                </a:ext>
              </a:extLst>
            </p:cNvPr>
            <p:cNvSpPr/>
            <p:nvPr/>
          </p:nvSpPr>
          <p:spPr>
            <a:xfrm>
              <a:off x="10897552" y="4461146"/>
              <a:ext cx="382120" cy="344308"/>
            </a:xfrm>
            <a:prstGeom prst="cub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F4A587A1-CE01-45DA-909E-4D78586A506D}"/>
                </a:ext>
              </a:extLst>
            </p:cNvPr>
            <p:cNvSpPr/>
            <p:nvPr/>
          </p:nvSpPr>
          <p:spPr>
            <a:xfrm>
              <a:off x="11197386" y="4461145"/>
              <a:ext cx="382120" cy="344308"/>
            </a:xfrm>
            <a:prstGeom prst="cube">
              <a:avLst/>
            </a:prstGeom>
            <a:solidFill>
              <a:srgbClr val="E1ADF9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7077B2CA-FEA6-4C09-B0B9-A01956D928D5}"/>
                </a:ext>
              </a:extLst>
            </p:cNvPr>
            <p:cNvSpPr/>
            <p:nvPr/>
          </p:nvSpPr>
          <p:spPr>
            <a:xfrm>
              <a:off x="11489681" y="4461145"/>
              <a:ext cx="382120" cy="344308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85109E05-1AF9-4A02-86EF-AB92D6C8CCB2}"/>
                </a:ext>
              </a:extLst>
            </p:cNvPr>
            <p:cNvSpPr/>
            <p:nvPr/>
          </p:nvSpPr>
          <p:spPr>
            <a:xfrm>
              <a:off x="11785060" y="4461145"/>
              <a:ext cx="382120" cy="344308"/>
            </a:xfrm>
            <a:prstGeom prst="cube">
              <a:avLst/>
            </a:prstGeom>
            <a:solidFill>
              <a:srgbClr val="FF6D6D"/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214BC78-7E5E-4CF9-A371-66CC2D60171B}"/>
              </a:ext>
            </a:extLst>
          </p:cNvPr>
          <p:cNvSpPr txBox="1"/>
          <p:nvPr/>
        </p:nvSpPr>
        <p:spPr>
          <a:xfrm>
            <a:off x="843280" y="6575312"/>
            <a:ext cx="35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*Some Skylake-SP have only one </a:t>
            </a:r>
          </a:p>
        </p:txBody>
      </p:sp>
    </p:spTree>
    <p:extLst>
      <p:ext uri="{BB962C8B-B14F-4D97-AF65-F5344CB8AC3E}">
        <p14:creationId xmlns:p14="http://schemas.microsoft.com/office/powerpoint/2010/main" val="27249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HPC Cluster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</a:t>
            </a:r>
          </a:p>
          <a:p>
            <a:r>
              <a:rPr lang="en-US" dirty="0"/>
              <a:t>Memory</a:t>
            </a:r>
          </a:p>
          <a:p>
            <a:pPr lvl="1"/>
            <a:r>
              <a:rPr lang="en-US" dirty="0"/>
              <a:t>Layout</a:t>
            </a:r>
          </a:p>
          <a:p>
            <a:pPr lvl="1"/>
            <a:r>
              <a:rPr lang="en-US" dirty="0"/>
              <a:t>Cache</a:t>
            </a:r>
          </a:p>
          <a:p>
            <a:pPr lvl="1"/>
            <a:r>
              <a:rPr lang="en-US" dirty="0"/>
              <a:t>Performance</a:t>
            </a:r>
          </a:p>
          <a:p>
            <a:r>
              <a:rPr lang="en-US" dirty="0"/>
              <a:t>Disk </a:t>
            </a:r>
          </a:p>
          <a:p>
            <a:r>
              <a:rPr lang="en-US" dirty="0"/>
              <a:t>Emerging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749685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87680" y="1165860"/>
            <a:ext cx="3647440" cy="37871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55723" y="1360170"/>
            <a:ext cx="1412240" cy="3398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Main Memory (DRAM)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280400" y="1165860"/>
            <a:ext cx="3647440" cy="37871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6352" y="1702056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71874" y="1702054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47677" y="1502234"/>
            <a:ext cx="501964" cy="3114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83419" y="1597941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86354" y="1797110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cxnSp>
        <p:nvCxnSpPr>
          <p:cNvPr id="20" name="Straight Arrow Connector 19"/>
          <p:cNvCxnSpPr>
            <a:stCxn id="16" idx="3"/>
            <a:endCxn id="13" idx="1"/>
          </p:cNvCxnSpPr>
          <p:nvPr/>
        </p:nvCxnSpPr>
        <p:spPr>
          <a:xfrm>
            <a:off x="1391071" y="1932917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102622" y="1932917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40399" y="1932912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  <a:endCxn id="5" idx="1"/>
          </p:cNvCxnSpPr>
          <p:nvPr/>
        </p:nvCxnSpPr>
        <p:spPr>
          <a:xfrm>
            <a:off x="3849635" y="3059430"/>
            <a:ext cx="50608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47896" y="2489702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83418" y="2489700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94963" y="2385587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97898" y="2584756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cxnSp>
        <p:nvCxnSpPr>
          <p:cNvPr id="32" name="Straight Arrow Connector 31"/>
          <p:cNvCxnSpPr>
            <a:stCxn id="31" idx="3"/>
            <a:endCxn id="29" idx="1"/>
          </p:cNvCxnSpPr>
          <p:nvPr/>
        </p:nvCxnSpPr>
        <p:spPr>
          <a:xfrm>
            <a:off x="1402615" y="2720563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114166" y="2720563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51943" y="2720559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47896" y="4040982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3418" y="4040980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494963" y="3936867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297898" y="4136036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cxnSp>
        <p:nvCxnSpPr>
          <p:cNvPr id="39" name="Straight Arrow Connector 38"/>
          <p:cNvCxnSpPr>
            <a:stCxn id="38" idx="3"/>
            <a:endCxn id="36" idx="1"/>
          </p:cNvCxnSpPr>
          <p:nvPr/>
        </p:nvCxnSpPr>
        <p:spPr>
          <a:xfrm>
            <a:off x="1402615" y="4271843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114166" y="4271843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951943" y="4271839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16200000">
            <a:off x="568301" y="3139706"/>
            <a:ext cx="6564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95685" y="4606811"/>
            <a:ext cx="817771" cy="549132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UPI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676075" y="1356277"/>
            <a:ext cx="1412240" cy="3398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Main Memory (DRAM)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608745" y="1502234"/>
            <a:ext cx="501964" cy="3114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511188" y="1597935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522732" y="2385581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522732" y="3936861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50773" y="1702054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362317" y="2489700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362317" y="4040980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1142431" y="1702054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1088867" y="1797108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sp>
        <p:nvSpPr>
          <p:cNvPr id="64" name="Rectangle 63"/>
          <p:cNvSpPr/>
          <p:nvPr/>
        </p:nvSpPr>
        <p:spPr>
          <a:xfrm>
            <a:off x="11153975" y="2489700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1100411" y="2584754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sp>
        <p:nvSpPr>
          <p:cNvPr id="66" name="Rectangle 65"/>
          <p:cNvSpPr/>
          <p:nvPr/>
        </p:nvSpPr>
        <p:spPr>
          <a:xfrm>
            <a:off x="11153975" y="4040980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1100411" y="4136034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10709770" y="1932912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0721314" y="2720559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0721314" y="4271839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958352" y="1932912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969896" y="2720559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9969896" y="4271839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9120800" y="1932912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9132344" y="2720558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9132344" y="4271838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8126792" y="3064584"/>
            <a:ext cx="48194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10949742" y="3247602"/>
            <a:ext cx="6805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023360" y="829996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Dual Socket Intel Xeon CPU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3849635" y="4881377"/>
            <a:ext cx="1946051" cy="74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589315" y="4873883"/>
            <a:ext cx="1946051" cy="74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803341"/>
              </p:ext>
            </p:extLst>
          </p:nvPr>
        </p:nvGraphicFramePr>
        <p:xfrm>
          <a:off x="1335883" y="5282547"/>
          <a:ext cx="9532602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2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29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6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0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Registers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L1 Cache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L2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Cache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L3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Cache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DRAM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Disk</a:t>
                      </a:r>
                    </a:p>
                  </a:txBody>
                  <a:tcPr marL="121920" marR="121920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Speed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 cycle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~4 cycles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~10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cycles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~30 cycles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~200 cycles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10ms</a:t>
                      </a:r>
                    </a:p>
                  </a:txBody>
                  <a:tcPr marL="60960" marR="60960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Size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&lt; KB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per core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~32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KB</a:t>
                      </a:r>
                      <a:br>
                        <a:rPr lang="en-US" sz="14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per core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~256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KB</a:t>
                      </a:r>
                      <a:br>
                        <a:rPr lang="en-US" sz="14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per core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~35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MB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per socket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~100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GB per socket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TB</a:t>
                      </a:r>
                    </a:p>
                  </a:txBody>
                  <a:tcPr marL="60960" marR="60960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8" name="Elbow Connector 87"/>
          <p:cNvCxnSpPr/>
          <p:nvPr/>
        </p:nvCxnSpPr>
        <p:spPr>
          <a:xfrm rot="10800000">
            <a:off x="7930844" y="4616632"/>
            <a:ext cx="604529" cy="257257"/>
          </a:xfrm>
          <a:prstGeom prst="bentConnector3">
            <a:avLst>
              <a:gd name="adj1" fmla="val 40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flipV="1">
            <a:off x="3849641" y="4606811"/>
            <a:ext cx="737455" cy="282060"/>
          </a:xfrm>
          <a:prstGeom prst="bentConnector3">
            <a:avLst>
              <a:gd name="adj1" fmla="val 58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30802" y="1169535"/>
            <a:ext cx="360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249005" y="1122228"/>
            <a:ext cx="360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2</a:t>
            </a:r>
          </a:p>
        </p:txBody>
      </p:sp>
    </p:spTree>
    <p:extLst>
      <p:ext uri="{BB962C8B-B14F-4D97-AF65-F5344CB8AC3E}">
        <p14:creationId xmlns:p14="http://schemas.microsoft.com/office/powerpoint/2010/main" val="367241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Matter?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7208" y="1332678"/>
            <a:ext cx="8727486" cy="48437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72080" y="6162457"/>
            <a:ext cx="12710160" cy="307776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web.sfc.keio.ac.jp</a:t>
            </a:r>
            <a:r>
              <a:rPr lang="en-US" sz="1200" dirty="0"/>
              <a:t>/~</a:t>
            </a:r>
            <a:r>
              <a:rPr lang="en-US" sz="1200" dirty="0" err="1"/>
              <a:t>rdv</a:t>
            </a:r>
            <a:r>
              <a:rPr lang="en-US" sz="1200" dirty="0"/>
              <a:t>/</a:t>
            </a:r>
            <a:r>
              <a:rPr lang="en-US" sz="1200" dirty="0" err="1"/>
              <a:t>keio</a:t>
            </a:r>
            <a:r>
              <a:rPr lang="en-US" sz="1200" dirty="0"/>
              <a:t>/</a:t>
            </a:r>
            <a:r>
              <a:rPr lang="en-US" sz="1200" dirty="0" err="1"/>
              <a:t>sfc</a:t>
            </a:r>
            <a:r>
              <a:rPr lang="en-US" sz="1200" dirty="0"/>
              <a:t>/teaching/architecture/architecture-2008/</a:t>
            </a:r>
            <a:r>
              <a:rPr lang="en-US" sz="1200" dirty="0" err="1"/>
              <a:t>hennessy-patterson</a:t>
            </a:r>
            <a:r>
              <a:rPr lang="en-US" sz="1200" dirty="0"/>
              <a:t>/Ch5-fig02.jpg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2481" y="2020239"/>
            <a:ext cx="17799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grows at 50% per year!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95370" y="2724144"/>
            <a:ext cx="9129077" cy="2308324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algn="ctr"/>
            <a:endParaRPr lang="en-US" sz="2400" i="1" dirty="0">
              <a:solidFill>
                <a:srgbClr val="0070C0"/>
              </a:solidFill>
            </a:endParaRPr>
          </a:p>
          <a:p>
            <a:pPr algn="ctr"/>
            <a:r>
              <a:rPr lang="en-US" sz="2400" i="1" dirty="0">
                <a:solidFill>
                  <a:srgbClr val="0070C0"/>
                </a:solidFill>
              </a:rPr>
              <a:t>If your data is served by RAM and not caches it doesn’t matter if you have vectorization. </a:t>
            </a:r>
          </a:p>
          <a:p>
            <a:pPr algn="ctr"/>
            <a:r>
              <a:rPr lang="en-US" sz="2400" i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US" sz="2400" i="1" dirty="0">
                <a:solidFill>
                  <a:srgbClr val="0070C0"/>
                </a:solidFill>
              </a:rPr>
              <a:t>To increase performance, try to minimize memory footprint.</a:t>
            </a:r>
          </a:p>
          <a:p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93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HPC Cluster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Memory</a:t>
            </a:r>
          </a:p>
          <a:p>
            <a:r>
              <a:rPr lang="en-US" dirty="0"/>
              <a:t>Disk</a:t>
            </a:r>
          </a:p>
          <a:p>
            <a:pPr lvl="1"/>
            <a:r>
              <a:rPr lang="en-US" dirty="0"/>
              <a:t>Types</a:t>
            </a:r>
          </a:p>
          <a:p>
            <a:pPr lvl="1"/>
            <a:r>
              <a:rPr lang="en-US" dirty="0"/>
              <a:t>Filesystems </a:t>
            </a:r>
          </a:p>
          <a:p>
            <a:r>
              <a:rPr lang="en-US" dirty="0"/>
              <a:t>Emerging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855895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9B84-E929-4D05-9F4A-DB80A4F7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E74B1B-1919-4784-89A8-E987CAC21CF3}"/>
              </a:ext>
            </a:extLst>
          </p:cNvPr>
          <p:cNvSpPr txBox="1">
            <a:spLocks/>
          </p:cNvSpPr>
          <p:nvPr/>
        </p:nvSpPr>
        <p:spPr>
          <a:xfrm>
            <a:off x="1576052" y="1675262"/>
            <a:ext cx="9073137" cy="2978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“A supercomputer is a device for turning compute-bound problems into I/O-bound problems.”</a:t>
            </a:r>
            <a:br>
              <a:rPr lang="en-US" dirty="0"/>
            </a:br>
            <a:endParaRPr lang="en-US" sz="1200" dirty="0"/>
          </a:p>
          <a:p>
            <a:pPr marL="0" indent="0">
              <a:buNone/>
            </a:pPr>
            <a:r>
              <a:rPr lang="en-US" sz="2000" i="1" dirty="0"/>
              <a:t>-- Ken Batcher, Emeritus Professor of Computer Science at Kent State University</a:t>
            </a:r>
            <a:r>
              <a:rPr lang="en-US" sz="20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1454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75155-AB1B-486C-9A9D-3F6CA35C2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the Hardware?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AAD7-EA6A-4EAE-87A4-647BBA3DE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most out of this week</a:t>
            </a:r>
          </a:p>
          <a:p>
            <a:r>
              <a:rPr lang="en-US" dirty="0"/>
              <a:t>Be able to ask better questions and understand the answers</a:t>
            </a:r>
          </a:p>
          <a:p>
            <a:r>
              <a:rPr lang="en-US" dirty="0"/>
              <a:t>Architecture changes can force new design and implementation strategies</a:t>
            </a:r>
          </a:p>
          <a:p>
            <a:pPr lvl="1"/>
            <a:r>
              <a:rPr lang="en-US" dirty="0"/>
              <a:t>Prevent programming mistakes 	</a:t>
            </a:r>
          </a:p>
          <a:p>
            <a:pPr lvl="1"/>
            <a:r>
              <a:rPr lang="en-US" dirty="0"/>
              <a:t>Make educated decisions</a:t>
            </a:r>
          </a:p>
          <a:p>
            <a:r>
              <a:rPr lang="en-US" dirty="0"/>
              <a:t>Exploit the hardware to your advantage (performance)</a:t>
            </a:r>
          </a:p>
        </p:txBody>
      </p:sp>
    </p:spTree>
    <p:extLst>
      <p:ext uri="{BB962C8B-B14F-4D97-AF65-F5344CB8AC3E}">
        <p14:creationId xmlns:p14="http://schemas.microsoft.com/office/powerpoint/2010/main" val="115326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01A2-F7EC-4C9A-BCFF-34BCA8E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0ADF-831B-4920-9DB2-BCA00F8D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Disk Drive (HDD)</a:t>
            </a:r>
          </a:p>
          <a:p>
            <a:pPr lvl="1"/>
            <a:r>
              <a:rPr lang="en-US" dirty="0"/>
              <a:t>Traditional Spinning Disk </a:t>
            </a:r>
          </a:p>
          <a:p>
            <a:r>
              <a:rPr lang="en-US" dirty="0"/>
              <a:t>Solid State Drives (SSD)</a:t>
            </a:r>
          </a:p>
          <a:p>
            <a:pPr lvl="1"/>
            <a:r>
              <a:rPr lang="en-US" dirty="0"/>
              <a:t>~5x faster than HDD</a:t>
            </a:r>
          </a:p>
          <a:p>
            <a:r>
              <a:rPr lang="en-US" dirty="0"/>
              <a:t>Non-Volatile Memory Express (</a:t>
            </a:r>
            <a:r>
              <a:rPr lang="en-US" dirty="0" err="1"/>
              <a:t>NVMe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~5x faster than SSD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39F87-21F2-4F88-A0D6-E2767131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84" y="3429000"/>
            <a:ext cx="4864424" cy="3012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056B23-388D-45A0-8542-3DF6116C4631}"/>
              </a:ext>
            </a:extLst>
          </p:cNvPr>
          <p:cNvSpPr/>
          <p:nvPr/>
        </p:nvSpPr>
        <p:spPr>
          <a:xfrm>
            <a:off x="6189784" y="6387881"/>
            <a:ext cx="67993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Photo Credit: Maximum PC</a:t>
            </a:r>
          </a:p>
        </p:txBody>
      </p:sp>
    </p:spTree>
    <p:extLst>
      <p:ext uri="{BB962C8B-B14F-4D97-AF65-F5344CB8AC3E}">
        <p14:creationId xmlns:p14="http://schemas.microsoft.com/office/powerpoint/2010/main" val="3632048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3786-F7DB-42BD-B343-87727878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Filesystems - NFS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238C-B220-4F78-8B05-A35C1EC8C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1545"/>
            <a:ext cx="10515600" cy="5115418"/>
          </a:xfrm>
        </p:spPr>
        <p:txBody>
          <a:bodyPr/>
          <a:lstStyle/>
          <a:p>
            <a:r>
              <a:rPr lang="en-US" dirty="0"/>
              <a:t>NFS – Network File System</a:t>
            </a:r>
          </a:p>
          <a:p>
            <a:pPr lvl="1"/>
            <a:r>
              <a:rPr lang="en-US" dirty="0"/>
              <a:t>Simple, cheap, and common</a:t>
            </a:r>
          </a:p>
          <a:p>
            <a:pPr lvl="1"/>
            <a:r>
              <a:rPr lang="en-US" dirty="0"/>
              <a:t>Single filesystem across network</a:t>
            </a:r>
          </a:p>
          <a:p>
            <a:pPr lvl="1"/>
            <a:r>
              <a:rPr lang="en-US" dirty="0"/>
              <a:t>Not well suited for large throughput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42" name="Flowchart: Magnetic Disk 141">
            <a:extLst>
              <a:ext uri="{FF2B5EF4-FFF2-40B4-BE49-F238E27FC236}">
                <a16:creationId xmlns:a16="http://schemas.microsoft.com/office/drawing/2014/main" id="{D63E5018-4AA7-4F6B-B052-4E0729075519}"/>
              </a:ext>
            </a:extLst>
          </p:cNvPr>
          <p:cNvSpPr/>
          <p:nvPr/>
        </p:nvSpPr>
        <p:spPr>
          <a:xfrm>
            <a:off x="10525950" y="2421024"/>
            <a:ext cx="827850" cy="829162"/>
          </a:xfrm>
          <a:prstGeom prst="flowChartMagneticDisk">
            <a:avLst/>
          </a:prstGeom>
          <a:solidFill>
            <a:srgbClr val="FF99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143" name="Flowchart: Magnetic Disk 142">
            <a:extLst>
              <a:ext uri="{FF2B5EF4-FFF2-40B4-BE49-F238E27FC236}">
                <a16:creationId xmlns:a16="http://schemas.microsoft.com/office/drawing/2014/main" id="{A3FC93FB-7994-4376-96F7-CB849334F7BB}"/>
              </a:ext>
            </a:extLst>
          </p:cNvPr>
          <p:cNvSpPr/>
          <p:nvPr/>
        </p:nvSpPr>
        <p:spPr>
          <a:xfrm>
            <a:off x="10525950" y="3322604"/>
            <a:ext cx="827850" cy="829162"/>
          </a:xfrm>
          <a:prstGeom prst="flowChartMagneticDisk">
            <a:avLst/>
          </a:prstGeom>
          <a:solidFill>
            <a:srgbClr val="FF99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144" name="Flowchart: Magnetic Disk 143">
            <a:extLst>
              <a:ext uri="{FF2B5EF4-FFF2-40B4-BE49-F238E27FC236}">
                <a16:creationId xmlns:a16="http://schemas.microsoft.com/office/drawing/2014/main" id="{E67E6877-885E-4CD4-9EFE-94B13FAF33E9}"/>
              </a:ext>
            </a:extLst>
          </p:cNvPr>
          <p:cNvSpPr/>
          <p:nvPr/>
        </p:nvSpPr>
        <p:spPr>
          <a:xfrm>
            <a:off x="10525950" y="4879202"/>
            <a:ext cx="827850" cy="829162"/>
          </a:xfrm>
          <a:prstGeom prst="flowChartMagneticDisk">
            <a:avLst/>
          </a:prstGeom>
          <a:solidFill>
            <a:srgbClr val="FF99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0A399847-7D02-4771-99A2-914CB4B7F6BE}"/>
              </a:ext>
            </a:extLst>
          </p:cNvPr>
          <p:cNvSpPr/>
          <p:nvPr/>
        </p:nvSpPr>
        <p:spPr>
          <a:xfrm>
            <a:off x="8487700" y="3514684"/>
            <a:ext cx="1691781" cy="4454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NFS Server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C1FE085-E62B-46F6-BB03-CDB0406A8A53}"/>
              </a:ext>
            </a:extLst>
          </p:cNvPr>
          <p:cNvCxnSpPr>
            <a:cxnSpLocks/>
            <a:stCxn id="145" idx="3"/>
            <a:endCxn id="142" idx="2"/>
          </p:cNvCxnSpPr>
          <p:nvPr/>
        </p:nvCxnSpPr>
        <p:spPr>
          <a:xfrm flipV="1">
            <a:off x="10179481" y="2835605"/>
            <a:ext cx="346469" cy="90181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68E5741-6CEB-4AA4-A65A-77B0DF01DADF}"/>
              </a:ext>
            </a:extLst>
          </p:cNvPr>
          <p:cNvCxnSpPr>
            <a:cxnSpLocks/>
            <a:stCxn id="145" idx="3"/>
            <a:endCxn id="143" idx="2"/>
          </p:cNvCxnSpPr>
          <p:nvPr/>
        </p:nvCxnSpPr>
        <p:spPr>
          <a:xfrm flipV="1">
            <a:off x="10179481" y="3737185"/>
            <a:ext cx="346469" cy="23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A71D0B4-F30C-497A-B14B-55313FA6BA3B}"/>
              </a:ext>
            </a:extLst>
          </p:cNvPr>
          <p:cNvCxnSpPr>
            <a:cxnSpLocks/>
            <a:stCxn id="145" idx="3"/>
            <a:endCxn id="144" idx="2"/>
          </p:cNvCxnSpPr>
          <p:nvPr/>
        </p:nvCxnSpPr>
        <p:spPr>
          <a:xfrm>
            <a:off x="10179481" y="3737423"/>
            <a:ext cx="346469" cy="155636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C0186FC-A14A-4591-8F99-2123EC13881F}"/>
              </a:ext>
            </a:extLst>
          </p:cNvPr>
          <p:cNvSpPr/>
          <p:nvPr/>
        </p:nvSpPr>
        <p:spPr>
          <a:xfrm>
            <a:off x="5780178" y="2311048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7C222BDE-7AF7-470E-B1BD-6DD1256380D6}"/>
              </a:ext>
            </a:extLst>
          </p:cNvPr>
          <p:cNvSpPr/>
          <p:nvPr/>
        </p:nvSpPr>
        <p:spPr>
          <a:xfrm>
            <a:off x="5780177" y="2981578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001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483BA846-8881-4C6B-933C-C4E61025204B}"/>
              </a:ext>
            </a:extLst>
          </p:cNvPr>
          <p:cNvSpPr/>
          <p:nvPr/>
        </p:nvSpPr>
        <p:spPr>
          <a:xfrm>
            <a:off x="5798218" y="3619254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002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683AADA5-8F11-4CD8-932C-437FA84C6E6B}"/>
              </a:ext>
            </a:extLst>
          </p:cNvPr>
          <p:cNvSpPr/>
          <p:nvPr/>
        </p:nvSpPr>
        <p:spPr>
          <a:xfrm>
            <a:off x="5780176" y="4841216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N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76893A2-309D-48C6-9678-1164EFF8E8AB}"/>
              </a:ext>
            </a:extLst>
          </p:cNvPr>
          <p:cNvCxnSpPr>
            <a:cxnSpLocks/>
            <a:stCxn id="149" idx="3"/>
            <a:endCxn id="145" idx="1"/>
          </p:cNvCxnSpPr>
          <p:nvPr/>
        </p:nvCxnSpPr>
        <p:spPr>
          <a:xfrm>
            <a:off x="7471959" y="2571479"/>
            <a:ext cx="1015741" cy="116594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5EC5DC52-76CD-488C-9514-E01303B1003A}"/>
              </a:ext>
            </a:extLst>
          </p:cNvPr>
          <p:cNvCxnSpPr>
            <a:cxnSpLocks/>
            <a:stCxn id="150" idx="3"/>
            <a:endCxn id="145" idx="1"/>
          </p:cNvCxnSpPr>
          <p:nvPr/>
        </p:nvCxnSpPr>
        <p:spPr>
          <a:xfrm>
            <a:off x="7471958" y="3242009"/>
            <a:ext cx="1015742" cy="49541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12DD8DA-B1C5-4239-A1F1-91980FCEB85E}"/>
              </a:ext>
            </a:extLst>
          </p:cNvPr>
          <p:cNvCxnSpPr>
            <a:cxnSpLocks/>
            <a:stCxn id="151" idx="3"/>
            <a:endCxn id="145" idx="1"/>
          </p:cNvCxnSpPr>
          <p:nvPr/>
        </p:nvCxnSpPr>
        <p:spPr>
          <a:xfrm flipV="1">
            <a:off x="7489999" y="3737423"/>
            <a:ext cx="997701" cy="14226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38F388C7-0426-4DEA-8CC4-9639568919F3}"/>
              </a:ext>
            </a:extLst>
          </p:cNvPr>
          <p:cNvSpPr txBox="1"/>
          <p:nvPr/>
        </p:nvSpPr>
        <p:spPr>
          <a:xfrm rot="5400000">
            <a:off x="6151042" y="4000197"/>
            <a:ext cx="1320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>
                    <a:lumMod val="50000"/>
                  </a:schemeClr>
                </a:solidFill>
              </a:rPr>
              <a:t>... 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F418C75-4110-496F-BC77-AC11CFF2307E}"/>
              </a:ext>
            </a:extLst>
          </p:cNvPr>
          <p:cNvCxnSpPr>
            <a:cxnSpLocks/>
            <a:stCxn id="152" idx="3"/>
            <a:endCxn id="145" idx="1"/>
          </p:cNvCxnSpPr>
          <p:nvPr/>
        </p:nvCxnSpPr>
        <p:spPr>
          <a:xfrm flipV="1">
            <a:off x="7471957" y="3737423"/>
            <a:ext cx="1015743" cy="136422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52220C96-CB73-4860-9795-0CFEE97D990B}"/>
              </a:ext>
            </a:extLst>
          </p:cNvPr>
          <p:cNvSpPr txBox="1"/>
          <p:nvPr/>
        </p:nvSpPr>
        <p:spPr>
          <a:xfrm rot="5400000">
            <a:off x="10649495" y="4094252"/>
            <a:ext cx="1091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99FF"/>
                </a:solidFill>
              </a:rPr>
              <a:t>...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0464B-0B83-4D56-96BB-A7FF3175368C}"/>
              </a:ext>
            </a:extLst>
          </p:cNvPr>
          <p:cNvSpPr txBox="1"/>
          <p:nvPr/>
        </p:nvSpPr>
        <p:spPr>
          <a:xfrm>
            <a:off x="9758679" y="6171349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 8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4160702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Filesystems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GPFS (General Parallel Filesystem – IBM)</a:t>
            </a:r>
          </a:p>
          <a:p>
            <a:pPr lvl="1"/>
            <a:r>
              <a:rPr lang="en-US" dirty="0"/>
              <a:t>Designed for parallel read/writes</a:t>
            </a:r>
          </a:p>
          <a:p>
            <a:pPr lvl="1"/>
            <a:r>
              <a:rPr lang="en-US" dirty="0"/>
              <a:t>Large files spread over multiple storage devices</a:t>
            </a:r>
          </a:p>
          <a:p>
            <a:pPr lvl="1"/>
            <a:r>
              <a:rPr lang="en-US" dirty="0"/>
              <a:t>Allows concurrent access</a:t>
            </a:r>
          </a:p>
          <a:p>
            <a:pPr lvl="1"/>
            <a:r>
              <a:rPr lang="en-US" dirty="0"/>
              <a:t>Significantly increase throughput</a:t>
            </a:r>
          </a:p>
          <a:p>
            <a:r>
              <a:rPr lang="en-US" dirty="0" err="1"/>
              <a:t>Lustre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 idea</a:t>
            </a:r>
          </a:p>
          <a:p>
            <a:pPr lvl="1"/>
            <a:r>
              <a:rPr lang="en-US" dirty="0"/>
              <a:t>Different implementation</a:t>
            </a:r>
          </a:p>
          <a:p>
            <a:r>
              <a:rPr lang="en-US" dirty="0"/>
              <a:t>Parallel I/O library in software</a:t>
            </a:r>
          </a:p>
          <a:p>
            <a:pPr lvl="1"/>
            <a:r>
              <a:rPr lang="en-US" dirty="0"/>
              <a:t>Necessary for performance </a:t>
            </a:r>
            <a:br>
              <a:rPr lang="en-US" dirty="0"/>
            </a:br>
            <a:r>
              <a:rPr lang="en-US" dirty="0"/>
              <a:t>realization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3AFA23D7-4D4C-4523-99B1-46C635C1AA8A}"/>
              </a:ext>
            </a:extLst>
          </p:cNvPr>
          <p:cNvSpPr/>
          <p:nvPr/>
        </p:nvSpPr>
        <p:spPr>
          <a:xfrm>
            <a:off x="10790653" y="2908035"/>
            <a:ext cx="827850" cy="829162"/>
          </a:xfrm>
          <a:prstGeom prst="flowChartMagneticDisk">
            <a:avLst/>
          </a:prstGeom>
          <a:solidFill>
            <a:srgbClr val="FF99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065AEA99-5B67-49F8-8453-BD969D23625E}"/>
              </a:ext>
            </a:extLst>
          </p:cNvPr>
          <p:cNvSpPr/>
          <p:nvPr/>
        </p:nvSpPr>
        <p:spPr>
          <a:xfrm>
            <a:off x="10790653" y="3809615"/>
            <a:ext cx="827850" cy="829162"/>
          </a:xfrm>
          <a:prstGeom prst="flowChartMagneticDisk">
            <a:avLst/>
          </a:prstGeom>
          <a:solidFill>
            <a:srgbClr val="FF99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11F9CA5E-D3DE-4569-AAB1-981CB39D510B}"/>
              </a:ext>
            </a:extLst>
          </p:cNvPr>
          <p:cNvSpPr/>
          <p:nvPr/>
        </p:nvSpPr>
        <p:spPr>
          <a:xfrm>
            <a:off x="10790653" y="5428824"/>
            <a:ext cx="827850" cy="829162"/>
          </a:xfrm>
          <a:prstGeom prst="flowChartMagneticDisk">
            <a:avLst/>
          </a:prstGeom>
          <a:solidFill>
            <a:srgbClr val="FF99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221DDF-FF18-442B-910A-6BECB43DB942}"/>
              </a:ext>
            </a:extLst>
          </p:cNvPr>
          <p:cNvSpPr/>
          <p:nvPr/>
        </p:nvSpPr>
        <p:spPr>
          <a:xfrm>
            <a:off x="7957631" y="2919685"/>
            <a:ext cx="1058591" cy="3198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Storage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A40859-658F-4DD2-B4EC-E75005ECEF80}"/>
              </a:ext>
            </a:extLst>
          </p:cNvPr>
          <p:cNvCxnSpPr>
            <a:cxnSpLocks/>
          </p:cNvCxnSpPr>
          <p:nvPr/>
        </p:nvCxnSpPr>
        <p:spPr>
          <a:xfrm>
            <a:off x="9034264" y="3250996"/>
            <a:ext cx="381576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937DF8-CBAA-4DEA-B416-77A0364765E9}"/>
              </a:ext>
            </a:extLst>
          </p:cNvPr>
          <p:cNvCxnSpPr>
            <a:cxnSpLocks/>
          </p:cNvCxnSpPr>
          <p:nvPr/>
        </p:nvCxnSpPr>
        <p:spPr>
          <a:xfrm>
            <a:off x="9016222" y="3480240"/>
            <a:ext cx="39961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7EBDFF-2C05-406B-8A6B-61580182FA02}"/>
              </a:ext>
            </a:extLst>
          </p:cNvPr>
          <p:cNvSpPr/>
          <p:nvPr/>
        </p:nvSpPr>
        <p:spPr>
          <a:xfrm>
            <a:off x="5250109" y="2809710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667F3E-5262-4648-8BD6-DD2A59D62BFE}"/>
              </a:ext>
            </a:extLst>
          </p:cNvPr>
          <p:cNvSpPr/>
          <p:nvPr/>
        </p:nvSpPr>
        <p:spPr>
          <a:xfrm>
            <a:off x="5250108" y="3480240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001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780BBC-336B-478F-B405-9B64880ECF87}"/>
              </a:ext>
            </a:extLst>
          </p:cNvPr>
          <p:cNvSpPr/>
          <p:nvPr/>
        </p:nvSpPr>
        <p:spPr>
          <a:xfrm>
            <a:off x="5268149" y="4117916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002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7F0730-AE9A-45FC-AA7F-2B82C25F487F}"/>
              </a:ext>
            </a:extLst>
          </p:cNvPr>
          <p:cNvSpPr/>
          <p:nvPr/>
        </p:nvSpPr>
        <p:spPr>
          <a:xfrm>
            <a:off x="5250107" y="5339878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173B9F-76EA-4F5F-9A89-F8D508FF48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941890" y="3070141"/>
            <a:ext cx="101574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9089DA-08BC-4818-B118-753A5C3E8A5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941889" y="3740671"/>
            <a:ext cx="1015741" cy="817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88056C-5AE3-41C8-B5DA-22083E7A7AE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959930" y="4378347"/>
            <a:ext cx="979659" cy="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E0253E-582D-495F-9503-BF3E937B6176}"/>
              </a:ext>
            </a:extLst>
          </p:cNvPr>
          <p:cNvSpPr txBox="1"/>
          <p:nvPr/>
        </p:nvSpPr>
        <p:spPr>
          <a:xfrm rot="5400000">
            <a:off x="5620973" y="4498859"/>
            <a:ext cx="1320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>
                    <a:lumMod val="50000"/>
                  </a:schemeClr>
                </a:solidFill>
              </a:rPr>
              <a:t>...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418E46-9920-4209-8491-E62DC035D35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941888" y="5600309"/>
            <a:ext cx="99770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8B98A15-D2F3-4920-938E-B515C3B80A09}"/>
              </a:ext>
            </a:extLst>
          </p:cNvPr>
          <p:cNvSpPr txBox="1"/>
          <p:nvPr/>
        </p:nvSpPr>
        <p:spPr>
          <a:xfrm rot="5400000">
            <a:off x="10720535" y="4525970"/>
            <a:ext cx="1320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99FF"/>
                </a:solidFill>
              </a:rPr>
              <a:t>...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508BED-E793-47D4-A1B4-6976DBD4BF4E}"/>
              </a:ext>
            </a:extLst>
          </p:cNvPr>
          <p:cNvSpPr/>
          <p:nvPr/>
        </p:nvSpPr>
        <p:spPr>
          <a:xfrm>
            <a:off x="10691420" y="3567493"/>
            <a:ext cx="1058591" cy="2036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A 1/3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4306ED-84A1-417C-B837-7836E4A2DB8F}"/>
              </a:ext>
            </a:extLst>
          </p:cNvPr>
          <p:cNvSpPr/>
          <p:nvPr/>
        </p:nvSpPr>
        <p:spPr>
          <a:xfrm>
            <a:off x="10675282" y="4435115"/>
            <a:ext cx="1058591" cy="2036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A 2/3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93F13B4-0BDB-4986-B3A2-57195EAF5F7A}"/>
              </a:ext>
            </a:extLst>
          </p:cNvPr>
          <p:cNvSpPr/>
          <p:nvPr/>
        </p:nvSpPr>
        <p:spPr>
          <a:xfrm>
            <a:off x="8109747" y="3158961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BC2F3B5-727B-4969-B247-EF4F2ADB22B5}"/>
              </a:ext>
            </a:extLst>
          </p:cNvPr>
          <p:cNvSpPr/>
          <p:nvPr/>
        </p:nvSpPr>
        <p:spPr>
          <a:xfrm>
            <a:off x="8109747" y="3426105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07C32CE-E9A5-43F2-97E6-9CF3DD8EDF29}"/>
              </a:ext>
            </a:extLst>
          </p:cNvPr>
          <p:cNvSpPr/>
          <p:nvPr/>
        </p:nvSpPr>
        <p:spPr>
          <a:xfrm>
            <a:off x="8110064" y="3693249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36AF05B-A613-41A4-9DF2-B42D168B566E}"/>
              </a:ext>
            </a:extLst>
          </p:cNvPr>
          <p:cNvSpPr/>
          <p:nvPr/>
        </p:nvSpPr>
        <p:spPr>
          <a:xfrm>
            <a:off x="8088616" y="5296630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3759A46-542D-4822-A1A0-DCB83CDFFB86}"/>
              </a:ext>
            </a:extLst>
          </p:cNvPr>
          <p:cNvSpPr/>
          <p:nvPr/>
        </p:nvSpPr>
        <p:spPr>
          <a:xfrm>
            <a:off x="8088857" y="5554284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072A5BF-E3A8-4677-BFEE-DAA3947EA945}"/>
              </a:ext>
            </a:extLst>
          </p:cNvPr>
          <p:cNvSpPr/>
          <p:nvPr/>
        </p:nvSpPr>
        <p:spPr>
          <a:xfrm>
            <a:off x="8089174" y="5821428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EE447A-2B22-47DA-B205-1E68501F5C46}"/>
              </a:ext>
            </a:extLst>
          </p:cNvPr>
          <p:cNvCxnSpPr>
            <a:cxnSpLocks/>
          </p:cNvCxnSpPr>
          <p:nvPr/>
        </p:nvCxnSpPr>
        <p:spPr>
          <a:xfrm flipV="1">
            <a:off x="9037520" y="3779035"/>
            <a:ext cx="378320" cy="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99645C-AD49-4275-AE57-1D2403008ABA}"/>
              </a:ext>
            </a:extLst>
          </p:cNvPr>
          <p:cNvCxnSpPr>
            <a:cxnSpLocks/>
          </p:cNvCxnSpPr>
          <p:nvPr/>
        </p:nvCxnSpPr>
        <p:spPr>
          <a:xfrm>
            <a:off x="9037799" y="5379123"/>
            <a:ext cx="37832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291CA0D-E39A-4A8A-A685-2119E19B0E5D}"/>
              </a:ext>
            </a:extLst>
          </p:cNvPr>
          <p:cNvCxnSpPr>
            <a:cxnSpLocks/>
          </p:cNvCxnSpPr>
          <p:nvPr/>
        </p:nvCxnSpPr>
        <p:spPr>
          <a:xfrm flipV="1">
            <a:off x="9037799" y="5641098"/>
            <a:ext cx="378320" cy="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330A65C-629A-4792-B5FD-2C2D2F121231}"/>
              </a:ext>
            </a:extLst>
          </p:cNvPr>
          <p:cNvCxnSpPr>
            <a:cxnSpLocks/>
          </p:cNvCxnSpPr>
          <p:nvPr/>
        </p:nvCxnSpPr>
        <p:spPr>
          <a:xfrm flipV="1">
            <a:off x="9041055" y="5913410"/>
            <a:ext cx="378320" cy="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778BA12-1171-4330-B997-8591CE75130C}"/>
              </a:ext>
            </a:extLst>
          </p:cNvPr>
          <p:cNvSpPr/>
          <p:nvPr/>
        </p:nvSpPr>
        <p:spPr>
          <a:xfrm>
            <a:off x="9415840" y="2919680"/>
            <a:ext cx="115371" cy="3198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69027D2-CC4C-49EF-B268-B76407E36580}"/>
              </a:ext>
            </a:extLst>
          </p:cNvPr>
          <p:cNvSpPr/>
          <p:nvPr/>
        </p:nvSpPr>
        <p:spPr>
          <a:xfrm>
            <a:off x="10734821" y="6022714"/>
            <a:ext cx="1058591" cy="2036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A 3/3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BDEBDAA-EFE3-4455-B8C4-C2773F7CFC65}"/>
              </a:ext>
            </a:extLst>
          </p:cNvPr>
          <p:cNvCxnSpPr/>
          <p:nvPr/>
        </p:nvCxnSpPr>
        <p:spPr>
          <a:xfrm flipV="1">
            <a:off x="7687435" y="6007899"/>
            <a:ext cx="520861" cy="500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32A7049-BC13-4B71-A9DB-B4501E8C8B3D}"/>
              </a:ext>
            </a:extLst>
          </p:cNvPr>
          <p:cNvSpPr txBox="1"/>
          <p:nvPr/>
        </p:nvSpPr>
        <p:spPr>
          <a:xfrm>
            <a:off x="6458674" y="6387881"/>
            <a:ext cx="318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GPFS Servers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36E25B3-439F-4A28-A74F-A6A7E9A0F0B4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9531211" y="3387403"/>
            <a:ext cx="1160209" cy="28192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88E5BE8-0B07-4B46-BAE6-DC474EAE3E70}"/>
              </a:ext>
            </a:extLst>
          </p:cNvPr>
          <p:cNvCxnSpPr>
            <a:cxnSpLocks/>
            <a:stCxn id="107" idx="3"/>
          </p:cNvCxnSpPr>
          <p:nvPr/>
        </p:nvCxnSpPr>
        <p:spPr>
          <a:xfrm>
            <a:off x="9531211" y="4518759"/>
            <a:ext cx="1151347" cy="5798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B6202ED-3CA6-44D8-A3A8-B366496F62B1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9509745" y="6008964"/>
            <a:ext cx="1225076" cy="11558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2E80434-D321-4241-BEC0-6F4AADBA6DEB}"/>
              </a:ext>
            </a:extLst>
          </p:cNvPr>
          <p:cNvSpPr/>
          <p:nvPr/>
        </p:nvSpPr>
        <p:spPr>
          <a:xfrm>
            <a:off x="7964528" y="4889174"/>
            <a:ext cx="1058591" cy="2036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4807B4-D031-498F-9508-062E6F298DEF}"/>
              </a:ext>
            </a:extLst>
          </p:cNvPr>
          <p:cNvSpPr txBox="1"/>
          <p:nvPr/>
        </p:nvSpPr>
        <p:spPr>
          <a:xfrm>
            <a:off x="9644968" y="6418074"/>
            <a:ext cx="2828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1,000s of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2347804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HPC Cluster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Memory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Disk</a:t>
            </a:r>
          </a:p>
          <a:p>
            <a:r>
              <a:rPr lang="en-US" dirty="0"/>
              <a:t>Emerging Architectures</a:t>
            </a:r>
          </a:p>
          <a:p>
            <a:pPr lvl="1"/>
            <a:r>
              <a:rPr lang="en-US" dirty="0"/>
              <a:t>Xeon Phi</a:t>
            </a:r>
          </a:p>
          <a:p>
            <a:pPr lvl="1"/>
            <a:r>
              <a:rPr lang="en-US" dirty="0"/>
              <a:t>GPU</a:t>
            </a:r>
          </a:p>
          <a:p>
            <a:pPr lvl="1"/>
            <a:r>
              <a:rPr lang="en-US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212179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093E-F51E-4239-9FD0-FDEB79B3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Architectures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DF964-DA99-4133-9BE5-29534423B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computing landscape changes rapidly </a:t>
            </a:r>
          </a:p>
          <a:p>
            <a:r>
              <a:rPr lang="en-US" dirty="0"/>
              <a:t>110 TOP500 systems have accelerators (June 2018)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BA01B-EDE6-4E4A-AB5E-936D02833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14" t="13755" r="29652" b="23040"/>
          <a:stretch/>
        </p:blipFill>
        <p:spPr>
          <a:xfrm>
            <a:off x="2179674" y="2222205"/>
            <a:ext cx="7070652" cy="4348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ED93E-9FD5-4CED-8910-2EB5B66E906E}"/>
              </a:ext>
            </a:extLst>
          </p:cNvPr>
          <p:cNvSpPr txBox="1"/>
          <p:nvPr/>
        </p:nvSpPr>
        <p:spPr>
          <a:xfrm>
            <a:off x="2615609" y="6523992"/>
            <a:ext cx="6368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https://www.top500.org/statistics</a:t>
            </a:r>
          </a:p>
        </p:txBody>
      </p:sp>
    </p:spTree>
    <p:extLst>
      <p:ext uri="{BB962C8B-B14F-4D97-AF65-F5344CB8AC3E}">
        <p14:creationId xmlns:p14="http://schemas.microsoft.com/office/powerpoint/2010/main" val="1486313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Xeon Phi a.k.a. Intel MIC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31560" cy="4351339"/>
          </a:xfrm>
        </p:spPr>
        <p:txBody>
          <a:bodyPr>
            <a:normAutofit/>
          </a:bodyPr>
          <a:lstStyle/>
          <a:p>
            <a:r>
              <a:rPr lang="en-US" dirty="0"/>
              <a:t>MIC: Many Integrated Cores</a:t>
            </a:r>
          </a:p>
          <a:p>
            <a:r>
              <a:rPr lang="en-US" dirty="0"/>
              <a:t>x86-compatible multiprocessor architecture</a:t>
            </a:r>
          </a:p>
          <a:p>
            <a:r>
              <a:rPr lang="en-US" dirty="0"/>
              <a:t>Programmable using</a:t>
            </a:r>
          </a:p>
          <a:p>
            <a:pPr lvl="1"/>
            <a:r>
              <a:rPr lang="en-US" dirty="0"/>
              <a:t>C, C++, Fortran</a:t>
            </a:r>
          </a:p>
          <a:p>
            <a:pPr lvl="1"/>
            <a:r>
              <a:rPr lang="en-US" dirty="0"/>
              <a:t>MPI, OpenMP, OpenCL,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Started as co-processor</a:t>
            </a:r>
          </a:p>
          <a:p>
            <a:pPr lvl="1"/>
            <a:r>
              <a:rPr lang="en-US" dirty="0"/>
              <a:t>Data travels over PCIe</a:t>
            </a:r>
          </a:p>
          <a:p>
            <a:r>
              <a:rPr lang="en-US" dirty="0"/>
              <a:t>Became a main processor in 2</a:t>
            </a:r>
            <a:r>
              <a:rPr lang="en-US" baseline="30000" dirty="0"/>
              <a:t>nd</a:t>
            </a:r>
            <a:r>
              <a:rPr lang="en-US" dirty="0"/>
              <a:t> generation</a:t>
            </a:r>
          </a:p>
          <a:p>
            <a:r>
              <a:rPr lang="en-US" dirty="0"/>
              <a:t>Merged into Xeon line ~1 year ago </a:t>
            </a:r>
          </a:p>
          <a:p>
            <a:pPr lvl="1"/>
            <a:r>
              <a:rPr lang="en-US" dirty="0"/>
              <a:t>Intel announced end of Xeon Phi product line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121" y="1690688"/>
            <a:ext cx="4469129" cy="39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8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Graphic Processing Unit (GPU)</a:t>
            </a:r>
          </a:p>
          <a:p>
            <a:pPr lvl="1"/>
            <a:r>
              <a:rPr lang="en-US" dirty="0"/>
              <a:t>General Purpose GPU (GPGPU)</a:t>
            </a:r>
          </a:p>
          <a:p>
            <a:r>
              <a:rPr lang="en-US" dirty="0"/>
              <a:t>Exclusively a co-processor</a:t>
            </a:r>
          </a:p>
          <a:p>
            <a:pPr lvl="1"/>
            <a:r>
              <a:rPr lang="en-US" dirty="0"/>
              <a:t>Data travels over PCIe</a:t>
            </a:r>
          </a:p>
          <a:p>
            <a:pPr lvl="1"/>
            <a:r>
              <a:rPr lang="en-US" dirty="0" err="1"/>
              <a:t>NVLink</a:t>
            </a:r>
            <a:r>
              <a:rPr lang="en-US" dirty="0"/>
              <a:t> is NVIDIAs new high-speed interconnect</a:t>
            </a:r>
          </a:p>
          <a:p>
            <a:r>
              <a:rPr lang="en-US" dirty="0"/>
              <a:t>Not compatible with x86 library</a:t>
            </a:r>
          </a:p>
          <a:p>
            <a:r>
              <a:rPr lang="en-US" dirty="0"/>
              <a:t>Programmable using:</a:t>
            </a:r>
          </a:p>
          <a:p>
            <a:pPr lvl="1"/>
            <a:r>
              <a:rPr lang="en-US" dirty="0"/>
              <a:t>CUDA, OpenCL</a:t>
            </a:r>
          </a:p>
          <a:p>
            <a:pPr lvl="1"/>
            <a:r>
              <a:rPr lang="en-US" dirty="0" err="1"/>
              <a:t>OpenACC</a:t>
            </a:r>
            <a:r>
              <a:rPr lang="en-US" dirty="0"/>
              <a:t>, OpenMP</a:t>
            </a:r>
          </a:p>
          <a:p>
            <a:r>
              <a:rPr lang="en-US" dirty="0"/>
              <a:t>NVIDIA GPUs</a:t>
            </a:r>
          </a:p>
          <a:p>
            <a:pPr lvl="1"/>
            <a:r>
              <a:rPr lang="it-IT" dirty="0"/>
              <a:t>Fermi/Kepler/Maxwell/Pascal/Volta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42949-D342-497F-9F90-8D8B3277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427" y="1556137"/>
            <a:ext cx="6151880" cy="35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11F80-DE6A-491B-B495-8D07587ECB2A}"/>
              </a:ext>
            </a:extLst>
          </p:cNvPr>
          <p:cNvSpPr txBox="1"/>
          <p:nvPr/>
        </p:nvSpPr>
        <p:spPr>
          <a:xfrm>
            <a:off x="6096000" y="1172510"/>
            <a:ext cx="540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NVIDIA Volta V100</a:t>
            </a:r>
          </a:p>
        </p:txBody>
      </p:sp>
    </p:spTree>
    <p:extLst>
      <p:ext uri="{BB962C8B-B14F-4D97-AF65-F5344CB8AC3E}">
        <p14:creationId xmlns:p14="http://schemas.microsoft.com/office/powerpoint/2010/main" val="1356581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163B-D1B1-4BCD-B1C5-FCA9BB0A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Volta (V100)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63012-FC7D-474D-A1A0-84782AC41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Processors execute parallel thread instructions</a:t>
            </a:r>
          </a:p>
          <a:p>
            <a:r>
              <a:rPr lang="en-US" dirty="0"/>
              <a:t>Streaming Multiprocessors (SMs) each contain:</a:t>
            </a:r>
          </a:p>
          <a:p>
            <a:pPr lvl="1"/>
            <a:r>
              <a:rPr lang="en-US" dirty="0"/>
              <a:t>64 SP units (“CUDA cores”)</a:t>
            </a:r>
          </a:p>
          <a:p>
            <a:pPr lvl="1"/>
            <a:r>
              <a:rPr lang="en-US" dirty="0"/>
              <a:t>32 DP unit</a:t>
            </a:r>
          </a:p>
          <a:p>
            <a:r>
              <a:rPr lang="en-US" dirty="0"/>
              <a:t>32 GB device memory</a:t>
            </a:r>
          </a:p>
          <a:p>
            <a:r>
              <a:rPr lang="en-US" dirty="0"/>
              <a:t>Execution Model: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C0C2F-280D-4E97-B09F-82F76B7D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040" y="394238"/>
            <a:ext cx="2174239" cy="1267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3548D-8E5F-4588-82C6-EF06DA99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567" y="1873026"/>
            <a:ext cx="3460623" cy="464058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BF8A1C3-8004-4B41-BEBA-946A607254EF}"/>
              </a:ext>
            </a:extLst>
          </p:cNvPr>
          <p:cNvSpPr/>
          <p:nvPr/>
        </p:nvSpPr>
        <p:spPr>
          <a:xfrm>
            <a:off x="10000606" y="456110"/>
            <a:ext cx="430547" cy="6194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3E3DA-4198-4E1A-A73E-9CDECA8E7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725" y="3619254"/>
            <a:ext cx="3095115" cy="30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79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93" y="10842"/>
            <a:ext cx="11781906" cy="839785"/>
          </a:xfrm>
        </p:spPr>
        <p:txBody>
          <a:bodyPr/>
          <a:lstStyle/>
          <a:p>
            <a:pPr algn="l"/>
            <a:r>
              <a:rPr lang="en-US" dirty="0"/>
              <a:t>Accelerator Comparison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981" y="1"/>
            <a:ext cx="5064820" cy="13013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7CF696-CA40-4712-88C5-9B603829ED46}"/>
              </a:ext>
            </a:extLst>
          </p:cNvPr>
          <p:cNvSpPr/>
          <p:nvPr/>
        </p:nvSpPr>
        <p:spPr>
          <a:xfrm>
            <a:off x="11263787" y="61402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Lefebvre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736734"/>
              </p:ext>
            </p:extLst>
          </p:nvPr>
        </p:nvGraphicFramePr>
        <p:xfrm>
          <a:off x="1598676" y="1241516"/>
          <a:ext cx="10037064" cy="557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853">
                  <a:extLst>
                    <a:ext uri="{9D8B030D-6E8A-4147-A177-3AD203B41FA5}">
                      <a16:colId xmlns:a16="http://schemas.microsoft.com/office/drawing/2014/main" val="70325600"/>
                    </a:ext>
                  </a:extLst>
                </a:gridCol>
                <a:gridCol w="21532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7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0627">
                <a:tc>
                  <a:txBody>
                    <a:bodyPr/>
                    <a:lstStyle/>
                    <a:p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Xeon Gold 5122</a:t>
                      </a:r>
                      <a:endParaRPr lang="mr-IN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Xeon Platinum 8280M</a:t>
                      </a:r>
                      <a:endParaRPr lang="mr-IN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Xeon</a:t>
                      </a:r>
                      <a:r>
                        <a:rPr lang="en-US" sz="1900" baseline="0" dirty="0">
                          <a:latin typeface="+mn-lt"/>
                        </a:rPr>
                        <a:t> Phi 7290F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  <a:ea typeface="Calibri" charset="0"/>
                          <a:cs typeface="Calibri" charset="0"/>
                        </a:rPr>
                        <a:t>NVIDIA V100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58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Cores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</a:rPr>
                        <a:t>4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  <a:cs typeface="Palatino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</a:rPr>
                        <a:t>72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84 SMs</a:t>
                      </a:r>
                      <a:endParaRPr lang="en-US" sz="19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249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Logical Cores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</a:rPr>
                        <a:t>8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  <a:cs typeface="Palatino"/>
                        </a:rPr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</a:rPr>
                        <a:t>288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5120 cores</a:t>
                      </a:r>
                      <a:endParaRPr lang="en-US" sz="19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58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Clock rate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aseline="0" dirty="0">
                          <a:latin typeface="+mn-lt"/>
                        </a:rPr>
                        <a:t>3.6 – 3.7 GHz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  <a:cs typeface="Palatino"/>
                        </a:rPr>
                        <a:t>2.5 – 3.8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</a:rPr>
                        <a:t>1.5-1.7 GHz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1530</a:t>
                      </a:r>
                      <a:r>
                        <a:rPr lang="en-US" sz="1900" dirty="0">
                          <a:latin typeface="+mn-lt"/>
                          <a:ea typeface="Calibri" charset="0"/>
                          <a:cs typeface="Calibri" charset="0"/>
                        </a:rPr>
                        <a:t> MHz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627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Theoretical</a:t>
                      </a:r>
                    </a:p>
                    <a:p>
                      <a:r>
                        <a:rPr lang="en-US" sz="1900" dirty="0">
                          <a:latin typeface="+mn-lt"/>
                        </a:rPr>
                        <a:t>GFLOPS</a:t>
                      </a:r>
                      <a:r>
                        <a:rPr lang="en-US" sz="1900" baseline="0" dirty="0">
                          <a:latin typeface="+mn-lt"/>
                        </a:rPr>
                        <a:t> (double)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460.8 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2240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</a:rPr>
                        <a:t>3456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7450</a:t>
                      </a:r>
                      <a:endParaRPr lang="en-US" sz="19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513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SIMD width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</a:rPr>
                        <a:t>512 bit</a:t>
                      </a:r>
                      <a:r>
                        <a:rPr lang="en-US" sz="1900" baseline="0" dirty="0">
                          <a:latin typeface="+mn-lt"/>
                        </a:rPr>
                        <a:t> 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>
                          <a:latin typeface="+mn-lt"/>
                        </a:rPr>
                        <a:t>512 bit</a:t>
                      </a:r>
                      <a:r>
                        <a:rPr lang="en-US" sz="1900" baseline="0" dirty="0">
                          <a:latin typeface="+mn-lt"/>
                        </a:rPr>
                        <a:t> 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  <a:p>
                      <a:pPr algn="ctr"/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</a:rPr>
                        <a:t>512 bit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  <a:ea typeface="Calibri" charset="0"/>
                          <a:cs typeface="Calibri" charset="0"/>
                        </a:rPr>
                        <a:t>Warp of 32 threads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Memory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</a:rPr>
                        <a:t>--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  <a:cs typeface="Palatino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</a:rPr>
                        <a:t>16 GB</a:t>
                      </a:r>
                      <a:r>
                        <a:rPr lang="en-US" sz="1900" baseline="0" dirty="0">
                          <a:latin typeface="+mn-lt"/>
                        </a:rPr>
                        <a:t> MCDRAM</a:t>
                      </a:r>
                    </a:p>
                    <a:p>
                      <a:pPr algn="ctr"/>
                      <a:r>
                        <a:rPr lang="en-US" sz="1900" baseline="0" dirty="0">
                          <a:latin typeface="+mn-lt"/>
                          <a:cs typeface="Palatino"/>
                        </a:rPr>
                        <a:t>384 GB DDR4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  <a:ea typeface="Calibri" charset="0"/>
                          <a:cs typeface="Calibri" charset="0"/>
                        </a:rPr>
                        <a:t>32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Memory B/W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127.8 </a:t>
                      </a:r>
                      <a:r>
                        <a:rPr lang="en-US" sz="1900" baseline="0" dirty="0">
                          <a:latin typeface="+mn-lt"/>
                        </a:rPr>
                        <a:t>GB/s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127.8 </a:t>
                      </a:r>
                      <a:r>
                        <a:rPr lang="en-US" sz="1900" baseline="0" dirty="0">
                          <a:latin typeface="+mn-lt"/>
                        </a:rPr>
                        <a:t>GB/s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  <a:p>
                      <a:pPr algn="ctr"/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400+ GB/s (MCDRAM)</a:t>
                      </a:r>
                      <a:br>
                        <a:rPr lang="en-US" sz="1600" dirty="0"/>
                      </a:b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115.2 </a:t>
                      </a:r>
                      <a:r>
                        <a:rPr lang="en-US" sz="1600" baseline="0" dirty="0">
                          <a:latin typeface="+mn-lt"/>
                        </a:rPr>
                        <a:t> GB/s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900</a:t>
                      </a:r>
                      <a:r>
                        <a:rPr lang="en-US" sz="1900" baseline="0" dirty="0">
                          <a:latin typeface="+mn-lt"/>
                          <a:ea typeface="Calibri" charset="0"/>
                          <a:cs typeface="Calibri" charset="0"/>
                        </a:rPr>
                        <a:t> GB/s</a:t>
                      </a:r>
                      <a:endParaRPr lang="en-US" sz="19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58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  <a:cs typeface="Palatino"/>
                        </a:rPr>
                        <a:t>Approx. Unit Price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$1,200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$12,000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  <a:cs typeface="Palatino"/>
                        </a:rPr>
                        <a:t>$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3,400</a:t>
                      </a:r>
                      <a:endParaRPr lang="en-US" sz="1900" dirty="0">
                        <a:latin typeface="+mn-lt"/>
                        <a:cs typeface="Palatin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+mn-lt"/>
                          <a:ea typeface="Calibri" charset="0"/>
                          <a:cs typeface="Calibri" charset="0"/>
                        </a:rPr>
                        <a:t>$9,000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942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Demystifying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“Regular” computers, just somewhere else</a:t>
            </a:r>
          </a:p>
          <a:p>
            <a:r>
              <a:rPr lang="en-US" dirty="0"/>
              <a:t>Provide users with remote virtual machines or containers</a:t>
            </a:r>
          </a:p>
          <a:p>
            <a:r>
              <a:rPr lang="en-US" dirty="0"/>
              <a:t>Can be used for anything:</a:t>
            </a:r>
          </a:p>
          <a:p>
            <a:pPr lvl="1"/>
            <a:r>
              <a:rPr lang="en-US" dirty="0"/>
              <a:t>Mobile-services, Hosting websites, Business Application,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b="1" dirty="0"/>
              <a:t>Data Analysis, High Performance Computing</a:t>
            </a:r>
          </a:p>
          <a:p>
            <a:r>
              <a:rPr lang="en-US" dirty="0"/>
              <a:t>Providers</a:t>
            </a:r>
          </a:p>
          <a:p>
            <a:pPr lvl="1"/>
            <a:r>
              <a:rPr lang="en-US" dirty="0"/>
              <a:t>Major players: Amazon, Google, Microsoft, HP, IBM, </a:t>
            </a:r>
            <a:r>
              <a:rPr lang="en-US" dirty="0" err="1"/>
              <a:t>Salesforce.com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Lots of others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CBCDA-E226-4CD6-92D3-9DCE3FE444F9}"/>
              </a:ext>
            </a:extLst>
          </p:cNvPr>
          <p:cNvSpPr txBox="1"/>
          <p:nvPr/>
        </p:nvSpPr>
        <p:spPr>
          <a:xfrm>
            <a:off x="10829261" y="6387881"/>
            <a:ext cx="1362739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en-US" dirty="0"/>
              <a:t>M. Lefebvre</a:t>
            </a:r>
          </a:p>
        </p:txBody>
      </p:sp>
    </p:spTree>
    <p:extLst>
      <p:ext uri="{BB962C8B-B14F-4D97-AF65-F5344CB8AC3E}">
        <p14:creationId xmlns:p14="http://schemas.microsoft.com/office/powerpoint/2010/main" val="238059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3BD6-E335-4E49-9B69-C71D1F74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is the Foundation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CBFA5-545E-48E6-B208-2CC91A805225}"/>
              </a:ext>
            </a:extLst>
          </p:cNvPr>
          <p:cNvSpPr txBox="1"/>
          <p:nvPr/>
        </p:nvSpPr>
        <p:spPr>
          <a:xfrm rot="16200000">
            <a:off x="304801" y="1383322"/>
            <a:ext cx="93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C7122-D23C-4683-B5B3-36BB3951535E}"/>
              </a:ext>
            </a:extLst>
          </p:cNvPr>
          <p:cNvSpPr txBox="1"/>
          <p:nvPr/>
        </p:nvSpPr>
        <p:spPr>
          <a:xfrm rot="16200000">
            <a:off x="215427" y="2410543"/>
            <a:ext cx="111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CAAF5-B0CF-46BC-A782-92E94B009D96}"/>
              </a:ext>
            </a:extLst>
          </p:cNvPr>
          <p:cNvSpPr txBox="1"/>
          <p:nvPr/>
        </p:nvSpPr>
        <p:spPr>
          <a:xfrm rot="16200000">
            <a:off x="304801" y="3683948"/>
            <a:ext cx="93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72F59-7044-487E-80E5-0E95C2315CA3}"/>
              </a:ext>
            </a:extLst>
          </p:cNvPr>
          <p:cNvSpPr txBox="1"/>
          <p:nvPr/>
        </p:nvSpPr>
        <p:spPr>
          <a:xfrm rot="16200000">
            <a:off x="215427" y="5203540"/>
            <a:ext cx="111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B11654-6FE9-42F7-8447-619EF43DF67E}"/>
              </a:ext>
            </a:extLst>
          </p:cNvPr>
          <p:cNvCxnSpPr/>
          <p:nvPr/>
        </p:nvCxnSpPr>
        <p:spPr>
          <a:xfrm>
            <a:off x="958390" y="1934308"/>
            <a:ext cx="9592379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053EBC-8934-4746-95A0-B0B40ADFDCCC}"/>
              </a:ext>
            </a:extLst>
          </p:cNvPr>
          <p:cNvCxnSpPr/>
          <p:nvPr/>
        </p:nvCxnSpPr>
        <p:spPr>
          <a:xfrm>
            <a:off x="958390" y="3188679"/>
            <a:ext cx="9592379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428D0-32ED-47DB-B2F6-14D0C93DC483}"/>
              </a:ext>
            </a:extLst>
          </p:cNvPr>
          <p:cNvCxnSpPr/>
          <p:nvPr/>
        </p:nvCxnSpPr>
        <p:spPr>
          <a:xfrm>
            <a:off x="958390" y="4654062"/>
            <a:ext cx="959237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F3D34-8DAC-4802-ACF4-851B410DDF1B}"/>
              </a:ext>
            </a:extLst>
          </p:cNvPr>
          <p:cNvSpPr/>
          <p:nvPr/>
        </p:nvSpPr>
        <p:spPr>
          <a:xfrm>
            <a:off x="1383323" y="1193879"/>
            <a:ext cx="8464061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F22123-EF6B-434B-B1AD-6577D700FCD8}"/>
              </a:ext>
            </a:extLst>
          </p:cNvPr>
          <p:cNvSpPr/>
          <p:nvPr/>
        </p:nvSpPr>
        <p:spPr>
          <a:xfrm>
            <a:off x="1880828" y="2227385"/>
            <a:ext cx="2404683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Programming Language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7541A-757C-4669-90C5-E0FA429AF371}"/>
              </a:ext>
            </a:extLst>
          </p:cNvPr>
          <p:cNvSpPr/>
          <p:nvPr/>
        </p:nvSpPr>
        <p:spPr>
          <a:xfrm>
            <a:off x="4424735" y="2227385"/>
            <a:ext cx="2404683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Programming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80C357-ED38-4DCA-9B3E-B9A6591F720D}"/>
              </a:ext>
            </a:extLst>
          </p:cNvPr>
          <p:cNvSpPr/>
          <p:nvPr/>
        </p:nvSpPr>
        <p:spPr>
          <a:xfrm>
            <a:off x="6968642" y="2227385"/>
            <a:ext cx="2404683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D7530-A2E3-4070-AF8D-140B6DF54391}"/>
              </a:ext>
            </a:extLst>
          </p:cNvPr>
          <p:cNvSpPr/>
          <p:nvPr/>
        </p:nvSpPr>
        <p:spPr>
          <a:xfrm>
            <a:off x="1383323" y="3336722"/>
            <a:ext cx="8464061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Libraries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EC32BE-E8CA-4505-95B1-7D22937FD282}"/>
              </a:ext>
            </a:extLst>
          </p:cNvPr>
          <p:cNvSpPr/>
          <p:nvPr/>
        </p:nvSpPr>
        <p:spPr>
          <a:xfrm>
            <a:off x="1383322" y="3988756"/>
            <a:ext cx="8475786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 support for resource management (threading, memory, scheduling)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4FF28F-ECC3-4902-9A48-48676F0A952B}"/>
              </a:ext>
            </a:extLst>
          </p:cNvPr>
          <p:cNvSpPr/>
          <p:nvPr/>
        </p:nvSpPr>
        <p:spPr>
          <a:xfrm>
            <a:off x="1383323" y="4887067"/>
            <a:ext cx="7104188" cy="54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5D0ED1-95D0-4467-8DD5-9786FD7C80EE}"/>
              </a:ext>
            </a:extLst>
          </p:cNvPr>
          <p:cNvSpPr/>
          <p:nvPr/>
        </p:nvSpPr>
        <p:spPr>
          <a:xfrm>
            <a:off x="2162015" y="5603080"/>
            <a:ext cx="2168770" cy="54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723F7B-946B-4326-A5EB-1A8E3CDB69F9}"/>
              </a:ext>
            </a:extLst>
          </p:cNvPr>
          <p:cNvSpPr/>
          <p:nvPr/>
        </p:nvSpPr>
        <p:spPr>
          <a:xfrm>
            <a:off x="5688820" y="5603080"/>
            <a:ext cx="2168770" cy="54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AAFF1D-8A94-4E68-9B82-81C2715F211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246400" y="5327635"/>
            <a:ext cx="0" cy="275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B22CC9-1E83-4E02-9229-12E3814CDD85}"/>
              </a:ext>
            </a:extLst>
          </p:cNvPr>
          <p:cNvCxnSpPr>
            <a:cxnSpLocks/>
          </p:cNvCxnSpPr>
          <p:nvPr/>
        </p:nvCxnSpPr>
        <p:spPr>
          <a:xfrm>
            <a:off x="6773205" y="5429235"/>
            <a:ext cx="0" cy="275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F841EAC-B407-49C8-A1F3-619BD29D448B}"/>
              </a:ext>
            </a:extLst>
          </p:cNvPr>
          <p:cNvSpPr/>
          <p:nvPr/>
        </p:nvSpPr>
        <p:spPr>
          <a:xfrm>
            <a:off x="9060573" y="4881620"/>
            <a:ext cx="1346314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F08AE4-90B3-4AD0-B62E-0A91A8D358A9}"/>
              </a:ext>
            </a:extLst>
          </p:cNvPr>
          <p:cNvSpPr/>
          <p:nvPr/>
        </p:nvSpPr>
        <p:spPr>
          <a:xfrm>
            <a:off x="9060571" y="5471102"/>
            <a:ext cx="1346315" cy="45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Accelerators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9624BF-E6B2-4677-B939-4E874A9E5F3B}"/>
              </a:ext>
            </a:extLst>
          </p:cNvPr>
          <p:cNvSpPr/>
          <p:nvPr/>
        </p:nvSpPr>
        <p:spPr>
          <a:xfrm>
            <a:off x="9060570" y="6081446"/>
            <a:ext cx="1346316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161868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Advantages:</a:t>
            </a:r>
          </a:p>
          <a:p>
            <a:pPr lvl="1"/>
            <a:r>
              <a:rPr lang="en-US" i="1" dirty="0"/>
              <a:t>Potentially</a:t>
            </a:r>
            <a:r>
              <a:rPr lang="en-US" dirty="0"/>
              <a:t> lower cost: </a:t>
            </a:r>
          </a:p>
          <a:p>
            <a:pPr lvl="2"/>
            <a:r>
              <a:rPr lang="en-US" dirty="0"/>
              <a:t>Pay as you go</a:t>
            </a:r>
          </a:p>
          <a:p>
            <a:pPr lvl="1"/>
            <a:r>
              <a:rPr lang="en-US" i="1" dirty="0"/>
              <a:t>Potentially</a:t>
            </a:r>
            <a:r>
              <a:rPr lang="en-US" dirty="0"/>
              <a:t> lower cost: </a:t>
            </a:r>
          </a:p>
          <a:p>
            <a:pPr lvl="2"/>
            <a:r>
              <a:rPr lang="en-US" dirty="0"/>
              <a:t>Save on sysadmins and infrastructure</a:t>
            </a:r>
          </a:p>
          <a:p>
            <a:pPr lvl="1"/>
            <a:r>
              <a:rPr lang="en-US" i="1" dirty="0"/>
              <a:t>Potentially</a:t>
            </a:r>
            <a:r>
              <a:rPr lang="en-US" dirty="0"/>
              <a:t> lower cost: </a:t>
            </a:r>
          </a:p>
          <a:p>
            <a:pPr lvl="2"/>
            <a:r>
              <a:rPr lang="en-US" dirty="0"/>
              <a:t>Economy of scale: providers</a:t>
            </a:r>
          </a:p>
          <a:p>
            <a:pPr lvl="1"/>
            <a:r>
              <a:rPr lang="en-US" dirty="0"/>
              <a:t>Scaling up or down as needed</a:t>
            </a:r>
          </a:p>
          <a:p>
            <a:pPr lvl="2"/>
            <a:r>
              <a:rPr lang="en-US" dirty="0"/>
              <a:t>Can be used to run overflow from a regular data center</a:t>
            </a:r>
          </a:p>
          <a:p>
            <a:pPr lvl="1"/>
            <a:r>
              <a:rPr lang="en-US" dirty="0"/>
              <a:t>Access to a wide range of hardware </a:t>
            </a:r>
          </a:p>
          <a:p>
            <a:r>
              <a:rPr lang="en-US" dirty="0"/>
              <a:t>Additional challenges</a:t>
            </a:r>
          </a:p>
          <a:p>
            <a:pPr lvl="1"/>
            <a:r>
              <a:rPr lang="en-US" dirty="0"/>
              <a:t>Data movement </a:t>
            </a:r>
          </a:p>
          <a:p>
            <a:pPr lvl="2"/>
            <a:r>
              <a:rPr lang="en-US" dirty="0"/>
              <a:t>Expensive and time consuming</a:t>
            </a:r>
          </a:p>
          <a:p>
            <a:pPr lvl="1"/>
            <a:r>
              <a:rPr lang="en-US" dirty="0"/>
              <a:t>Security, privacy,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8CCDB-5645-4B02-A445-A403D5C593DE}"/>
              </a:ext>
            </a:extLst>
          </p:cNvPr>
          <p:cNvSpPr txBox="1"/>
          <p:nvPr/>
        </p:nvSpPr>
        <p:spPr>
          <a:xfrm>
            <a:off x="10829261" y="6387881"/>
            <a:ext cx="1362739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en-US" dirty="0"/>
              <a:t>M. Lefebvre</a:t>
            </a:r>
          </a:p>
        </p:txBody>
      </p:sp>
    </p:spTree>
    <p:extLst>
      <p:ext uri="{BB962C8B-B14F-4D97-AF65-F5344CB8AC3E}">
        <p14:creationId xmlns:p14="http://schemas.microsoft.com/office/powerpoint/2010/main" val="3825979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Didn’t Talk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53330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Microarchitecture details (ALU, FPU, pipelining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Memory bandwidth </a:t>
            </a:r>
          </a:p>
          <a:p>
            <a:r>
              <a:rPr lang="en-US" dirty="0"/>
              <a:t>Cache lines and cache coherence</a:t>
            </a:r>
          </a:p>
          <a:p>
            <a:r>
              <a:rPr lang="en-US" dirty="0"/>
              <a:t>IBM (Power) or AMD</a:t>
            </a:r>
          </a:p>
          <a:p>
            <a:r>
              <a:rPr lang="en-US" dirty="0"/>
              <a:t>FPGAs</a:t>
            </a:r>
          </a:p>
        </p:txBody>
      </p:sp>
    </p:spTree>
    <p:extLst>
      <p:ext uri="{BB962C8B-B14F-4D97-AF65-F5344CB8AC3E}">
        <p14:creationId xmlns:p14="http://schemas.microsoft.com/office/powerpoint/2010/main" val="1823505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&amp;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nice glossary: </a:t>
            </a:r>
            <a:r>
              <a:rPr lang="en-US" dirty="0">
                <a:hlinkClick r:id="rId3"/>
              </a:rPr>
              <a:t>https://cvw.cac.cornell.edu/main/glossary</a:t>
            </a:r>
            <a:endParaRPr lang="en-US" dirty="0"/>
          </a:p>
          <a:p>
            <a:r>
              <a:rPr lang="en-US" dirty="0"/>
              <a:t>J. Hennessy, D. Patterson, Computer Architecture: A Quantitative Approach, 6th edition (2017), ISBN 978-0128119051</a:t>
            </a:r>
          </a:p>
          <a:p>
            <a:r>
              <a:rPr lang="en-US" dirty="0"/>
              <a:t>U. </a:t>
            </a:r>
            <a:r>
              <a:rPr lang="en-US" dirty="0" err="1"/>
              <a:t>Drepper</a:t>
            </a:r>
            <a:r>
              <a:rPr lang="en-US" dirty="0"/>
              <a:t>, What Every Programmer Should Know About Memory, </a:t>
            </a:r>
            <a:r>
              <a:rPr lang="en-US" dirty="0">
                <a:hlinkClick r:id="rId4"/>
              </a:rPr>
              <a:t>http://people.redhat.com/drepper/cpumemory.pdf</a:t>
            </a:r>
            <a:endParaRPr lang="en-US" dirty="0"/>
          </a:p>
          <a:p>
            <a:r>
              <a:rPr lang="en-US" dirty="0"/>
              <a:t>NVIDIA Volta Architecture Whitepaper</a:t>
            </a:r>
            <a:br>
              <a:rPr lang="en-US" dirty="0"/>
            </a:br>
            <a:r>
              <a:rPr lang="en-US" dirty="0">
                <a:hlinkClick r:id="rId5"/>
              </a:rPr>
              <a:t>https://images.nvidia.com/content/volta-architecture/pdf/volta-architecture-whitepaper.pdf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1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E6F6-ED8B-488C-A03B-7565C0FA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HPC Hardware?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7FE11-5A48-476F-B417-9DEB93CB0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High-Performance Computing (HPC)</a:t>
            </a:r>
          </a:p>
          <a:p>
            <a:pPr lvl="1"/>
            <a:r>
              <a:rPr lang="en-US" dirty="0"/>
              <a:t>Aggregate computing power in order to deliver far more capacity than a single computer</a:t>
            </a:r>
          </a:p>
          <a:p>
            <a:pPr lvl="1"/>
            <a:r>
              <a:rPr lang="en-US" dirty="0"/>
              <a:t>Supercomputers</a:t>
            </a:r>
          </a:p>
          <a:p>
            <a:r>
              <a:rPr lang="en-US" dirty="0"/>
              <a:t>Some problems demand it from the onset</a:t>
            </a:r>
          </a:p>
          <a:p>
            <a:r>
              <a:rPr lang="en-US" u="sng" dirty="0"/>
              <a:t>Many</a:t>
            </a:r>
            <a:r>
              <a:rPr lang="en-US" dirty="0"/>
              <a:t> problems evolve to need it</a:t>
            </a:r>
          </a:p>
          <a:p>
            <a:pPr lvl="1"/>
            <a:r>
              <a:rPr lang="en-US" dirty="0"/>
              <a:t>When you outgrow your laptop, desktop, departmental server</a:t>
            </a:r>
          </a:p>
          <a:p>
            <a:pPr lvl="1"/>
            <a:r>
              <a:rPr lang="en-US" dirty="0"/>
              <a:t>Need to know capabilities and limitations</a:t>
            </a:r>
          </a:p>
          <a:p>
            <a:pPr lvl="1"/>
            <a:r>
              <a:rPr lang="en-US" dirty="0"/>
              <a:t>Lots of High-Throughput Computing (HTC) jobs run on HPC clusters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ABB7DC-15F3-47E0-8A74-E8D30DE75084}"/>
              </a:ext>
            </a:extLst>
          </p:cNvPr>
          <p:cNvSpPr/>
          <p:nvPr/>
        </p:nvSpPr>
        <p:spPr>
          <a:xfrm>
            <a:off x="2636520" y="4561840"/>
            <a:ext cx="1798320" cy="219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EEF3E5-BCDF-450F-ABD2-19F3D4628244}"/>
              </a:ext>
            </a:extLst>
          </p:cNvPr>
          <p:cNvCxnSpPr/>
          <p:nvPr/>
        </p:nvCxnSpPr>
        <p:spPr>
          <a:xfrm>
            <a:off x="2651760" y="4765040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0BD6C3-03A7-4173-9BA3-170E48ABC0AF}"/>
              </a:ext>
            </a:extLst>
          </p:cNvPr>
          <p:cNvCxnSpPr/>
          <p:nvPr/>
        </p:nvCxnSpPr>
        <p:spPr>
          <a:xfrm>
            <a:off x="2651760" y="4998720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29CFC5-2D84-4AB5-9FE8-393469AEE997}"/>
              </a:ext>
            </a:extLst>
          </p:cNvPr>
          <p:cNvCxnSpPr/>
          <p:nvPr/>
        </p:nvCxnSpPr>
        <p:spPr>
          <a:xfrm>
            <a:off x="2651760" y="5232400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859D2A-00A6-49D4-961A-806A9F482222}"/>
              </a:ext>
            </a:extLst>
          </p:cNvPr>
          <p:cNvCxnSpPr/>
          <p:nvPr/>
        </p:nvCxnSpPr>
        <p:spPr>
          <a:xfrm>
            <a:off x="2651760" y="5455920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0D886F-DFD7-46A2-AB1E-F882AB37570A}"/>
              </a:ext>
            </a:extLst>
          </p:cNvPr>
          <p:cNvCxnSpPr/>
          <p:nvPr/>
        </p:nvCxnSpPr>
        <p:spPr>
          <a:xfrm>
            <a:off x="2651760" y="5689600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5FF5EB-17D1-4685-AF69-D9F79DD60512}"/>
              </a:ext>
            </a:extLst>
          </p:cNvPr>
          <p:cNvCxnSpPr/>
          <p:nvPr/>
        </p:nvCxnSpPr>
        <p:spPr>
          <a:xfrm>
            <a:off x="2651760" y="5923280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237E37-5B62-4DBD-849B-DB859AC394E0}"/>
              </a:ext>
            </a:extLst>
          </p:cNvPr>
          <p:cNvCxnSpPr/>
          <p:nvPr/>
        </p:nvCxnSpPr>
        <p:spPr>
          <a:xfrm>
            <a:off x="2636520" y="6136640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83A532-D5C0-4D18-AB5C-E2FB3DE0121B}"/>
              </a:ext>
            </a:extLst>
          </p:cNvPr>
          <p:cNvCxnSpPr/>
          <p:nvPr/>
        </p:nvCxnSpPr>
        <p:spPr>
          <a:xfrm>
            <a:off x="2636520" y="6370320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E755AE-BE0B-428A-97FC-C1022B337841}"/>
              </a:ext>
            </a:extLst>
          </p:cNvPr>
          <p:cNvCxnSpPr/>
          <p:nvPr/>
        </p:nvCxnSpPr>
        <p:spPr>
          <a:xfrm>
            <a:off x="2636520" y="6604000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737DE-5609-4089-A815-EE116A196829}"/>
              </a:ext>
            </a:extLst>
          </p:cNvPr>
          <p:cNvSpPr/>
          <p:nvPr/>
        </p:nvSpPr>
        <p:spPr>
          <a:xfrm>
            <a:off x="5085080" y="4561840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BF33F-B925-451F-8430-69953CC91DA5}"/>
              </a:ext>
            </a:extLst>
          </p:cNvPr>
          <p:cNvSpPr/>
          <p:nvPr/>
        </p:nvSpPr>
        <p:spPr>
          <a:xfrm>
            <a:off x="5085080" y="4851558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7ED710-D882-4CF6-9B75-2DEC7B77D3B5}"/>
              </a:ext>
            </a:extLst>
          </p:cNvPr>
          <p:cNvSpPr/>
          <p:nvPr/>
        </p:nvSpPr>
        <p:spPr>
          <a:xfrm>
            <a:off x="5085080" y="5141276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2B2AAA-0E40-44FD-AB37-2C4F460819D3}"/>
              </a:ext>
            </a:extLst>
          </p:cNvPr>
          <p:cNvSpPr/>
          <p:nvPr/>
        </p:nvSpPr>
        <p:spPr>
          <a:xfrm>
            <a:off x="5085080" y="5420834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C4B0E-5894-4B4F-9790-9577FA6B3AB1}"/>
              </a:ext>
            </a:extLst>
          </p:cNvPr>
          <p:cNvSpPr/>
          <p:nvPr/>
        </p:nvSpPr>
        <p:spPr>
          <a:xfrm>
            <a:off x="5085080" y="5705472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6F312B-D045-4828-B339-1BAEE9D38E26}"/>
              </a:ext>
            </a:extLst>
          </p:cNvPr>
          <p:cNvSpPr/>
          <p:nvPr/>
        </p:nvSpPr>
        <p:spPr>
          <a:xfrm>
            <a:off x="5085080" y="6009481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642F91-F47D-4958-A376-D738EEB443FB}"/>
              </a:ext>
            </a:extLst>
          </p:cNvPr>
          <p:cNvSpPr/>
          <p:nvPr/>
        </p:nvSpPr>
        <p:spPr>
          <a:xfrm>
            <a:off x="5085080" y="6291202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8FA877-60B3-4AF6-90B4-8CDD38C75BEF}"/>
              </a:ext>
            </a:extLst>
          </p:cNvPr>
          <p:cNvSpPr/>
          <p:nvPr/>
        </p:nvSpPr>
        <p:spPr>
          <a:xfrm>
            <a:off x="5085080" y="6563360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B9B35-6682-401B-BA78-5439E6953F48}"/>
              </a:ext>
            </a:extLst>
          </p:cNvPr>
          <p:cNvSpPr txBox="1"/>
          <p:nvPr/>
        </p:nvSpPr>
        <p:spPr>
          <a:xfrm>
            <a:off x="2636520" y="4268163"/>
            <a:ext cx="17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D4510C-86D4-43D2-8BC9-2D3467E89672}"/>
              </a:ext>
            </a:extLst>
          </p:cNvPr>
          <p:cNvSpPr txBox="1"/>
          <p:nvPr/>
        </p:nvSpPr>
        <p:spPr>
          <a:xfrm>
            <a:off x="5080000" y="4238744"/>
            <a:ext cx="17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HTC</a:t>
            </a:r>
          </a:p>
        </p:txBody>
      </p:sp>
    </p:spTree>
    <p:extLst>
      <p:ext uri="{BB962C8B-B14F-4D97-AF65-F5344CB8AC3E}">
        <p14:creationId xmlns:p14="http://schemas.microsoft.com/office/powerpoint/2010/main" val="146861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64"/>
            <a:ext cx="12192000" cy="838132"/>
          </a:xfrm>
        </p:spPr>
        <p:txBody>
          <a:bodyPr/>
          <a:lstStyle/>
          <a:p>
            <a:r>
              <a:rPr lang="en-US" dirty="0"/>
              <a:t>Moore’s Law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9616" y="1114097"/>
            <a:ext cx="5181600" cy="5062866"/>
          </a:xfrm>
        </p:spPr>
        <p:txBody>
          <a:bodyPr/>
          <a:lstStyle/>
          <a:p>
            <a:r>
              <a:rPr lang="en-US" dirty="0"/>
              <a:t>Number of transistors doubles ever 18-24 months</a:t>
            </a:r>
          </a:p>
          <a:p>
            <a:r>
              <a:rPr lang="en-US" dirty="0"/>
              <a:t>More transistors = better, right?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36" y="866094"/>
            <a:ext cx="6666934" cy="59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9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64"/>
            <a:ext cx="12192000" cy="838132"/>
          </a:xfrm>
        </p:spPr>
        <p:txBody>
          <a:bodyPr/>
          <a:lstStyle/>
          <a:p>
            <a:r>
              <a:rPr lang="en-US" dirty="0"/>
              <a:t>The Free Lunch is Over</a:t>
            </a:r>
          </a:p>
        </p:txBody>
      </p:sp>
      <p:pic>
        <p:nvPicPr>
          <p:cNvPr id="5" name="Picture 2" descr="https://www.karlrupp.net/wp-content/uploads/2015/06/40-years-processor-tr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38" y="985383"/>
            <a:ext cx="8071157" cy="5276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80365" y="6261383"/>
            <a:ext cx="79600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https://www.karlrupp.net/2015/06/40-years-of-microprocessor-trend-data/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311379" y="3697886"/>
            <a:ext cx="4701079" cy="663266"/>
            <a:chOff x="917562" y="3481032"/>
            <a:chExt cx="4701079" cy="663266"/>
          </a:xfrm>
        </p:grpSpPr>
        <p:sp>
          <p:nvSpPr>
            <p:cNvPr id="8" name="Oval 7"/>
            <p:cNvSpPr/>
            <p:nvPr/>
          </p:nvSpPr>
          <p:spPr>
            <a:xfrm rot="20136719">
              <a:off x="917562" y="3734723"/>
              <a:ext cx="4701079" cy="409575"/>
            </a:xfrm>
            <a:prstGeom prst="ellipse">
              <a:avLst/>
            </a:prstGeom>
            <a:solidFill>
              <a:srgbClr val="008E40">
                <a:alpha val="25000"/>
              </a:srgbClr>
            </a:solidFill>
            <a:ln>
              <a:solidFill>
                <a:srgbClr val="008E4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00175" y="3481032"/>
              <a:ext cx="1733550" cy="369332"/>
            </a:xfrm>
            <a:prstGeom prst="rect">
              <a:avLst/>
            </a:prstGeom>
            <a:solidFill>
              <a:srgbClr val="BFE3CF"/>
            </a:solidFill>
            <a:ln>
              <a:solidFill>
                <a:srgbClr val="008E4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Free Lunch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45038" y="2407904"/>
            <a:ext cx="2630551" cy="544807"/>
            <a:chOff x="3851221" y="2191046"/>
            <a:chExt cx="2630551" cy="544807"/>
          </a:xfrm>
        </p:grpSpPr>
        <p:sp>
          <p:nvSpPr>
            <p:cNvPr id="11" name="Oval 10"/>
            <p:cNvSpPr/>
            <p:nvPr/>
          </p:nvSpPr>
          <p:spPr>
            <a:xfrm rot="20630514">
              <a:off x="5126741" y="2281529"/>
              <a:ext cx="1355031" cy="454324"/>
            </a:xfrm>
            <a:prstGeom prst="ellipse">
              <a:avLst/>
            </a:prstGeom>
            <a:solidFill>
              <a:srgbClr val="0000BA">
                <a:alpha val="18000"/>
              </a:srgbClr>
            </a:solidFill>
            <a:ln>
              <a:solidFill>
                <a:srgbClr val="0000B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51221" y="2191046"/>
              <a:ext cx="1454863" cy="369332"/>
            </a:xfrm>
            <a:prstGeom prst="rect">
              <a:avLst/>
            </a:prstGeom>
            <a:solidFill>
              <a:srgbClr val="D1D1F3"/>
            </a:solidFill>
            <a:ln>
              <a:solidFill>
                <a:srgbClr val="0000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Vectorization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80887" y="4192136"/>
            <a:ext cx="2394802" cy="933827"/>
            <a:chOff x="4987074" y="3975278"/>
            <a:chExt cx="2394802" cy="933827"/>
          </a:xfrm>
        </p:grpSpPr>
        <p:sp>
          <p:nvSpPr>
            <p:cNvPr id="14" name="Oval 13"/>
            <p:cNvSpPr/>
            <p:nvPr/>
          </p:nvSpPr>
          <p:spPr>
            <a:xfrm rot="19593199">
              <a:off x="4987074" y="3975278"/>
              <a:ext cx="1634363" cy="725327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96684" y="4539773"/>
              <a:ext cx="1585192" cy="369332"/>
            </a:xfrm>
            <a:prstGeom prst="rect">
              <a:avLst/>
            </a:prstGeom>
            <a:solidFill>
              <a:srgbClr val="DBDBDB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Parallelization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4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8D4F-5233-49CC-A204-1E92E6C8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500 Supercomputers </a:t>
            </a:r>
          </a:p>
        </p:txBody>
      </p:sp>
      <p:pic>
        <p:nvPicPr>
          <p:cNvPr id="2050" name="Picture 2" descr="http://3s81si1s5ygj3mzby34dq6qf-wpengine.netdna-ssl.com/wp-content/uploads/2016/06/top500-jun-2016-architecture.jpg">
            <a:extLst>
              <a:ext uri="{FF2B5EF4-FFF2-40B4-BE49-F238E27FC236}">
                <a16:creationId xmlns:a16="http://schemas.microsoft.com/office/drawing/2014/main" id="{48936B4F-CA75-4BFB-BACE-CD009311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63" y="1195332"/>
            <a:ext cx="8217074" cy="47067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D69DC1-945B-4A6A-A67F-16E9F87D538B}"/>
              </a:ext>
            </a:extLst>
          </p:cNvPr>
          <p:cNvSpPr/>
          <p:nvPr/>
        </p:nvSpPr>
        <p:spPr>
          <a:xfrm>
            <a:off x="2159449" y="6419649"/>
            <a:ext cx="8501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https://www.nextplatform.com/2016/06/20/china-topples-united-states-top-supercomputer-user/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048EB-6E05-48FA-8674-A1409F6E6011}"/>
              </a:ext>
            </a:extLst>
          </p:cNvPr>
          <p:cNvSpPr txBox="1"/>
          <p:nvPr/>
        </p:nvSpPr>
        <p:spPr>
          <a:xfrm>
            <a:off x="9499600" y="858932"/>
            <a:ext cx="269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https://www.top500.org</a:t>
            </a:r>
          </a:p>
        </p:txBody>
      </p:sp>
    </p:spTree>
    <p:extLst>
      <p:ext uri="{BB962C8B-B14F-4D97-AF65-F5344CB8AC3E}">
        <p14:creationId xmlns:p14="http://schemas.microsoft.com/office/powerpoint/2010/main" val="339364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FEE09-449F-4A30-B03A-DCB37DE95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Intel Architecture?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FD8BB-CE8F-4F57-AED0-EAB9FAB4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64" y="850627"/>
            <a:ext cx="7928975" cy="5629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6764-99E1-4AA4-BC8D-29CDF3C10DF6}"/>
              </a:ext>
            </a:extLst>
          </p:cNvPr>
          <p:cNvSpPr txBox="1"/>
          <p:nvPr/>
        </p:nvSpPr>
        <p:spPr>
          <a:xfrm>
            <a:off x="3141783" y="6480200"/>
            <a:ext cx="5697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https://www.revolvy.com/page/TOP500</a:t>
            </a:r>
          </a:p>
        </p:txBody>
      </p:sp>
    </p:spTree>
    <p:extLst>
      <p:ext uri="{BB962C8B-B14F-4D97-AF65-F5344CB8AC3E}">
        <p14:creationId xmlns:p14="http://schemas.microsoft.com/office/powerpoint/2010/main" val="339317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Princeton</Template>
  <TotalTime>269239</TotalTime>
  <Words>2574</Words>
  <Application>Microsoft Macintosh PowerPoint</Application>
  <PresentationFormat>Widescreen</PresentationFormat>
  <Paragraphs>607</Paragraphs>
  <Slides>42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Outline</vt:lpstr>
      <vt:lpstr>Why Care About the Hardware?</vt:lpstr>
      <vt:lpstr>Hardware is the Foundation</vt:lpstr>
      <vt:lpstr>Why Care About HPC Hardware?</vt:lpstr>
      <vt:lpstr>Moore’s Law</vt:lpstr>
      <vt:lpstr>The Free Lunch is Over</vt:lpstr>
      <vt:lpstr>Top 500 Supercomputers </vt:lpstr>
      <vt:lpstr>Why Talk About Intel Architecture?</vt:lpstr>
      <vt:lpstr>Outline</vt:lpstr>
      <vt:lpstr>Zoom In On A Cluster </vt:lpstr>
      <vt:lpstr>Parallel Computers</vt:lpstr>
      <vt:lpstr>Basic Cluster Layout</vt:lpstr>
      <vt:lpstr>Nodes Are Discrete Systems</vt:lpstr>
      <vt:lpstr>Clusters With Accelerators</vt:lpstr>
      <vt:lpstr>Outline</vt:lpstr>
      <vt:lpstr>Multicore Processors</vt:lpstr>
      <vt:lpstr>Motherboard Layout</vt:lpstr>
      <vt:lpstr>Motherboard Layouts</vt:lpstr>
      <vt:lpstr>Example: Intel Skylake CPU</vt:lpstr>
      <vt:lpstr>Skylake Core Microarchitecture</vt:lpstr>
      <vt:lpstr>Vectorization Terminology</vt:lpstr>
      <vt:lpstr>HPC Performance Metrics</vt:lpstr>
      <vt:lpstr>Intel Xeon (Server) Architecture Codenames</vt:lpstr>
      <vt:lpstr>Outline</vt:lpstr>
      <vt:lpstr>Memory Hierarchy</vt:lpstr>
      <vt:lpstr>Does It Matter?</vt:lpstr>
      <vt:lpstr>Outline</vt:lpstr>
      <vt:lpstr>File I/O</vt:lpstr>
      <vt:lpstr>Types of Disk</vt:lpstr>
      <vt:lpstr>Types of Filesystems - NFS</vt:lpstr>
      <vt:lpstr>Parallel Filesystems</vt:lpstr>
      <vt:lpstr>Outline</vt:lpstr>
      <vt:lpstr>Emerging Architectures </vt:lpstr>
      <vt:lpstr>Intel Xeon Phi a.k.a. Intel MIC</vt:lpstr>
      <vt:lpstr>GPUs</vt:lpstr>
      <vt:lpstr>NVIDIA Volta (V100) GPU</vt:lpstr>
      <vt:lpstr>Accelerator Comparison</vt:lpstr>
      <vt:lpstr>Demystifying the Cloud</vt:lpstr>
      <vt:lpstr>Cloud Computing</vt:lpstr>
      <vt:lpstr>What We Didn’t Talk About</vt:lpstr>
      <vt:lpstr>Resources &amp; References</vt:lpstr>
    </vt:vector>
  </TitlesOfParts>
  <Company>Princeton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Cosden</dc:creator>
  <cp:lastModifiedBy>Ian A. Cosden</cp:lastModifiedBy>
  <cp:revision>978</cp:revision>
  <cp:lastPrinted>2018-10-10T18:48:11Z</cp:lastPrinted>
  <dcterms:created xsi:type="dcterms:W3CDTF">2014-09-26T17:42:45Z</dcterms:created>
  <dcterms:modified xsi:type="dcterms:W3CDTF">2021-07-13T18:58:58Z</dcterms:modified>
</cp:coreProperties>
</file>